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19"/>
  </p:notesMasterIdLst>
  <p:sldIdLst>
    <p:sldId id="256" r:id="rId2"/>
    <p:sldId id="259" r:id="rId3"/>
    <p:sldId id="260" r:id="rId4"/>
    <p:sldId id="263" r:id="rId5"/>
    <p:sldId id="264" r:id="rId6"/>
    <p:sldId id="265" r:id="rId7"/>
    <p:sldId id="261" r:id="rId8"/>
    <p:sldId id="258" r:id="rId9"/>
    <p:sldId id="257" r:id="rId10"/>
    <p:sldId id="266" r:id="rId11"/>
    <p:sldId id="267" r:id="rId12"/>
    <p:sldId id="268" r:id="rId13"/>
    <p:sldId id="274" r:id="rId14"/>
    <p:sldId id="270" r:id="rId15"/>
    <p:sldId id="273" r:id="rId16"/>
    <p:sldId id="272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E56D3"/>
    <a:srgbClr val="07549E"/>
    <a:srgbClr val="4549B5"/>
    <a:srgbClr val="1A8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2"/>
    <p:restoredTop sz="94726"/>
  </p:normalViewPr>
  <p:slideViewPr>
    <p:cSldViewPr snapToGrid="0">
      <p:cViewPr varScale="1">
        <p:scale>
          <a:sx n="117" d="100"/>
          <a:sy n="117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B9458-D3F6-45F8-8A66-29DE419D16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C3E6E3-E1F9-491C-9764-08C836401FF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/>
            <a:t>Оценить качество и методологическую надежность существующих исследований.</a:t>
          </a:r>
          <a:endParaRPr lang="en-US" dirty="0"/>
        </a:p>
      </dgm:t>
    </dgm:pt>
    <dgm:pt modelId="{261041BB-4A26-4864-B314-15185A37FB65}" type="parTrans" cxnId="{3BC88243-74B7-477B-AF45-A0D666F0123E}">
      <dgm:prSet/>
      <dgm:spPr/>
      <dgm:t>
        <a:bodyPr/>
        <a:lstStyle/>
        <a:p>
          <a:endParaRPr lang="en-US"/>
        </a:p>
      </dgm:t>
    </dgm:pt>
    <dgm:pt modelId="{9BA91535-E8BF-4553-9204-57A2D77C640B}" type="sibTrans" cxnId="{3BC88243-74B7-477B-AF45-A0D666F0123E}">
      <dgm:prSet/>
      <dgm:spPr/>
      <dgm:t>
        <a:bodyPr/>
        <a:lstStyle/>
        <a:p>
          <a:endParaRPr lang="en-US"/>
        </a:p>
      </dgm:t>
    </dgm:pt>
    <dgm:pt modelId="{AFD98CB8-A164-4DA8-A38D-7759D56DFC7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Определить пробелы в научных знаниях и перспективные направления для дальнейших исследований.</a:t>
          </a:r>
          <a:endParaRPr lang="en-US" dirty="0"/>
        </a:p>
      </dgm:t>
    </dgm:pt>
    <dgm:pt modelId="{3266D2AE-BFA8-4DBC-9936-686B6FE621DF}" type="parTrans" cxnId="{EE842E7C-6747-48AA-8C40-678C33B59576}">
      <dgm:prSet/>
      <dgm:spPr/>
      <dgm:t>
        <a:bodyPr/>
        <a:lstStyle/>
        <a:p>
          <a:endParaRPr lang="en-US"/>
        </a:p>
      </dgm:t>
    </dgm:pt>
    <dgm:pt modelId="{C58FAF88-30C8-4AAD-8572-FBD76C492708}" type="sibTrans" cxnId="{EE842E7C-6747-48AA-8C40-678C33B59576}">
      <dgm:prSet/>
      <dgm:spPr/>
      <dgm:t>
        <a:bodyPr/>
        <a:lstStyle/>
        <a:p>
          <a:endParaRPr lang="en-US"/>
        </a:p>
      </dgm:t>
    </dgm:pt>
    <dgm:pt modelId="{F338D024-1883-4EFE-97FB-FEB0378940FF}">
      <dgm:prSet/>
      <dgm:spPr>
        <a:solidFill>
          <a:srgbClr val="0070C0"/>
        </a:solidFill>
      </dgm:spPr>
      <dgm:t>
        <a:bodyPr/>
        <a:lstStyle/>
        <a:p>
          <a:r>
            <a:rPr lang="ru-RU" dirty="0"/>
            <a:t>Уточнить ключевые понятия, </a:t>
          </a:r>
          <a:r>
            <a:rPr lang="ru-RU" dirty="0" err="1"/>
            <a:t>операционализации</a:t>
          </a:r>
          <a:r>
            <a:rPr lang="ru-RU" dirty="0"/>
            <a:t> и измерительные инструменты, используемые в области.</a:t>
          </a:r>
          <a:endParaRPr lang="en-US" dirty="0"/>
        </a:p>
      </dgm:t>
    </dgm:pt>
    <dgm:pt modelId="{E1B01E21-5A93-4F01-A71E-641EE9A5EA44}" type="parTrans" cxnId="{B4453A5A-98E9-4524-B00D-F8B451C818AA}">
      <dgm:prSet/>
      <dgm:spPr/>
      <dgm:t>
        <a:bodyPr/>
        <a:lstStyle/>
        <a:p>
          <a:endParaRPr lang="en-US"/>
        </a:p>
      </dgm:t>
    </dgm:pt>
    <dgm:pt modelId="{062EB156-2DCA-44AB-ADD1-DB0F524CEBAD}" type="sibTrans" cxnId="{B4453A5A-98E9-4524-B00D-F8B451C818AA}">
      <dgm:prSet/>
      <dgm:spPr/>
      <dgm:t>
        <a:bodyPr/>
        <a:lstStyle/>
        <a:p>
          <a:endParaRPr lang="en-US"/>
        </a:p>
      </dgm:t>
    </dgm:pt>
    <dgm:pt modelId="{6EABF207-05D9-40B6-BA4B-21E96A3BC5B1}">
      <dgm:prSet/>
      <dgm:spPr>
        <a:solidFill>
          <a:schemeClr val="accent2"/>
        </a:solidFill>
      </dgm:spPr>
      <dgm:t>
        <a:bodyPr/>
        <a:lstStyle/>
        <a:p>
          <a:r>
            <a:rPr lang="ru-RU" dirty="0"/>
            <a:t>Сопоставить результаты исследований, полученные в разных культурных, возрастных или контекстуальных группах.</a:t>
          </a:r>
          <a:endParaRPr lang="en-US" dirty="0"/>
        </a:p>
      </dgm:t>
    </dgm:pt>
    <dgm:pt modelId="{04EC1A37-0A6E-4271-8810-5ECA91979CF7}" type="parTrans" cxnId="{24EF7712-83BD-416D-B79C-F87867E4395A}">
      <dgm:prSet/>
      <dgm:spPr/>
      <dgm:t>
        <a:bodyPr/>
        <a:lstStyle/>
        <a:p>
          <a:endParaRPr lang="en-US"/>
        </a:p>
      </dgm:t>
    </dgm:pt>
    <dgm:pt modelId="{6C9B4228-3199-4DD6-AACE-004A7A9C8DED}" type="sibTrans" cxnId="{24EF7712-83BD-416D-B79C-F87867E4395A}">
      <dgm:prSet/>
      <dgm:spPr/>
      <dgm:t>
        <a:bodyPr/>
        <a:lstStyle/>
        <a:p>
          <a:endParaRPr lang="en-US"/>
        </a:p>
      </dgm:t>
    </dgm:pt>
    <dgm:pt modelId="{54273DF3-915A-4B29-9541-602EB99A07E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Определить основные тенденции исследований в области.</a:t>
          </a:r>
          <a:endParaRPr lang="en-US" dirty="0"/>
        </a:p>
      </dgm:t>
    </dgm:pt>
    <dgm:pt modelId="{347252E3-1C05-4113-9B03-D27652D9242A}" type="parTrans" cxnId="{20464EEF-10B7-4D7D-8F57-6BFE3C4CB686}">
      <dgm:prSet/>
      <dgm:spPr/>
      <dgm:t>
        <a:bodyPr/>
        <a:lstStyle/>
        <a:p>
          <a:endParaRPr lang="en-US"/>
        </a:p>
      </dgm:t>
    </dgm:pt>
    <dgm:pt modelId="{3FAB507E-A4CB-4D14-AE61-45D40EF6B9E4}" type="sibTrans" cxnId="{20464EEF-10B7-4D7D-8F57-6BFE3C4CB686}">
      <dgm:prSet/>
      <dgm:spPr/>
      <dgm:t>
        <a:bodyPr/>
        <a:lstStyle/>
        <a:p>
          <a:endParaRPr lang="en-US"/>
        </a:p>
      </dgm:t>
    </dgm:pt>
    <dgm:pt modelId="{006A8B84-D811-4A3D-85A9-B7F6CEE31497}">
      <dgm:prSet/>
      <dgm:spPr/>
      <dgm:t>
        <a:bodyPr/>
        <a:lstStyle/>
        <a:p>
          <a:r>
            <a:rPr lang="ru-RU"/>
            <a:t>Выявить устойчивые эффекты, закономерности и противоречия в результатах предыдущих работ.</a:t>
          </a:r>
          <a:endParaRPr lang="en-US"/>
        </a:p>
      </dgm:t>
    </dgm:pt>
    <dgm:pt modelId="{1326A959-43CF-4377-A596-509B3E842DBB}" type="parTrans" cxnId="{E5B9BF46-0649-400D-8D80-9F607DA75E84}">
      <dgm:prSet/>
      <dgm:spPr/>
      <dgm:t>
        <a:bodyPr/>
        <a:lstStyle/>
        <a:p>
          <a:endParaRPr lang="en-US"/>
        </a:p>
      </dgm:t>
    </dgm:pt>
    <dgm:pt modelId="{6475F4D0-5840-4F50-8AA1-84F58498BD30}" type="sibTrans" cxnId="{E5B9BF46-0649-400D-8D80-9F607DA75E84}">
      <dgm:prSet/>
      <dgm:spPr/>
      <dgm:t>
        <a:bodyPr/>
        <a:lstStyle/>
        <a:p>
          <a:endParaRPr lang="en-US"/>
        </a:p>
      </dgm:t>
    </dgm:pt>
    <dgm:pt modelId="{DCDBB972-6C6C-E54D-A33B-C1EF39D5AC96}" type="pres">
      <dgm:prSet presAssocID="{884B9458-D3F6-45F8-8A66-29DE419D1613}" presName="linear" presStyleCnt="0">
        <dgm:presLayoutVars>
          <dgm:animLvl val="lvl"/>
          <dgm:resizeHandles val="exact"/>
        </dgm:presLayoutVars>
      </dgm:prSet>
      <dgm:spPr/>
    </dgm:pt>
    <dgm:pt modelId="{D2554288-8F46-324F-A909-B85A2121A832}" type="pres">
      <dgm:prSet presAssocID="{8AC3E6E3-E1F9-491C-9764-08C836401FF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8233497-5CB3-9647-B7A9-FA4E7EDAF4AA}" type="pres">
      <dgm:prSet presAssocID="{9BA91535-E8BF-4553-9204-57A2D77C640B}" presName="spacer" presStyleCnt="0"/>
      <dgm:spPr/>
    </dgm:pt>
    <dgm:pt modelId="{F17BCFB0-A061-DA41-ADC7-950A0A7ADA4D}" type="pres">
      <dgm:prSet presAssocID="{AFD98CB8-A164-4DA8-A38D-7759D56DFC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E2FADAE-7947-B243-9BA6-4ECCDDDB9922}" type="pres">
      <dgm:prSet presAssocID="{C58FAF88-30C8-4AAD-8572-FBD76C492708}" presName="spacer" presStyleCnt="0"/>
      <dgm:spPr/>
    </dgm:pt>
    <dgm:pt modelId="{4889DC21-C6BC-3145-BBA7-89F4CE2AE021}" type="pres">
      <dgm:prSet presAssocID="{F338D024-1883-4EFE-97FB-FEB0378940F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ABD36D7-5C9A-F241-96DC-9DD850AEC486}" type="pres">
      <dgm:prSet presAssocID="{062EB156-2DCA-44AB-ADD1-DB0F524CEBAD}" presName="spacer" presStyleCnt="0"/>
      <dgm:spPr/>
    </dgm:pt>
    <dgm:pt modelId="{60412CA2-EDCA-9243-B4A0-42CF8933B259}" type="pres">
      <dgm:prSet presAssocID="{6EABF207-05D9-40B6-BA4B-21E96A3BC5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C9BFB73-753A-2D4B-9487-51A4C0F4F7EB}" type="pres">
      <dgm:prSet presAssocID="{6C9B4228-3199-4DD6-AACE-004A7A9C8DED}" presName="spacer" presStyleCnt="0"/>
      <dgm:spPr/>
    </dgm:pt>
    <dgm:pt modelId="{D4085772-0571-2443-AA9F-B46B89FA11BA}" type="pres">
      <dgm:prSet presAssocID="{54273DF3-915A-4B29-9541-602EB99A07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286F87-3C67-334A-9B0C-AE9E9A438995}" type="pres">
      <dgm:prSet presAssocID="{3FAB507E-A4CB-4D14-AE61-45D40EF6B9E4}" presName="spacer" presStyleCnt="0"/>
      <dgm:spPr/>
    </dgm:pt>
    <dgm:pt modelId="{0809315C-BEF8-2A4B-8312-A1CF513F820A}" type="pres">
      <dgm:prSet presAssocID="{006A8B84-D811-4A3D-85A9-B7F6CEE3149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4EF7712-83BD-416D-B79C-F87867E4395A}" srcId="{884B9458-D3F6-45F8-8A66-29DE419D1613}" destId="{6EABF207-05D9-40B6-BA4B-21E96A3BC5B1}" srcOrd="3" destOrd="0" parTransId="{04EC1A37-0A6E-4271-8810-5ECA91979CF7}" sibTransId="{6C9B4228-3199-4DD6-AACE-004A7A9C8DED}"/>
    <dgm:cxn modelId="{B9764B37-3A3A-B04D-BE2C-4D31974BE4ED}" type="presOf" srcId="{6EABF207-05D9-40B6-BA4B-21E96A3BC5B1}" destId="{60412CA2-EDCA-9243-B4A0-42CF8933B259}" srcOrd="0" destOrd="0" presId="urn:microsoft.com/office/officeart/2005/8/layout/vList2"/>
    <dgm:cxn modelId="{3BC88243-74B7-477B-AF45-A0D666F0123E}" srcId="{884B9458-D3F6-45F8-8A66-29DE419D1613}" destId="{8AC3E6E3-E1F9-491C-9764-08C836401FF8}" srcOrd="0" destOrd="0" parTransId="{261041BB-4A26-4864-B314-15185A37FB65}" sibTransId="{9BA91535-E8BF-4553-9204-57A2D77C640B}"/>
    <dgm:cxn modelId="{E5B9BF46-0649-400D-8D80-9F607DA75E84}" srcId="{884B9458-D3F6-45F8-8A66-29DE419D1613}" destId="{006A8B84-D811-4A3D-85A9-B7F6CEE31497}" srcOrd="5" destOrd="0" parTransId="{1326A959-43CF-4377-A596-509B3E842DBB}" sibTransId="{6475F4D0-5840-4F50-8AA1-84F58498BD30}"/>
    <dgm:cxn modelId="{C00CF147-8679-0141-B8CB-BA73A653DEF1}" type="presOf" srcId="{F338D024-1883-4EFE-97FB-FEB0378940FF}" destId="{4889DC21-C6BC-3145-BBA7-89F4CE2AE021}" srcOrd="0" destOrd="0" presId="urn:microsoft.com/office/officeart/2005/8/layout/vList2"/>
    <dgm:cxn modelId="{B4453A5A-98E9-4524-B00D-F8B451C818AA}" srcId="{884B9458-D3F6-45F8-8A66-29DE419D1613}" destId="{F338D024-1883-4EFE-97FB-FEB0378940FF}" srcOrd="2" destOrd="0" parTransId="{E1B01E21-5A93-4F01-A71E-641EE9A5EA44}" sibTransId="{062EB156-2DCA-44AB-ADD1-DB0F524CEBAD}"/>
    <dgm:cxn modelId="{398CCD68-ECF3-0249-8266-B195C21BC25A}" type="presOf" srcId="{884B9458-D3F6-45F8-8A66-29DE419D1613}" destId="{DCDBB972-6C6C-E54D-A33B-C1EF39D5AC96}" srcOrd="0" destOrd="0" presId="urn:microsoft.com/office/officeart/2005/8/layout/vList2"/>
    <dgm:cxn modelId="{EE842E7C-6747-48AA-8C40-678C33B59576}" srcId="{884B9458-D3F6-45F8-8A66-29DE419D1613}" destId="{AFD98CB8-A164-4DA8-A38D-7759D56DFC71}" srcOrd="1" destOrd="0" parTransId="{3266D2AE-BFA8-4DBC-9936-686B6FE621DF}" sibTransId="{C58FAF88-30C8-4AAD-8572-FBD76C492708}"/>
    <dgm:cxn modelId="{7D9582BD-7062-4B4B-B82E-8ADA0336B8A4}" type="presOf" srcId="{8AC3E6E3-E1F9-491C-9764-08C836401FF8}" destId="{D2554288-8F46-324F-A909-B85A2121A832}" srcOrd="0" destOrd="0" presId="urn:microsoft.com/office/officeart/2005/8/layout/vList2"/>
    <dgm:cxn modelId="{704E95D0-C7F8-CF40-B9C2-8CC29D9BF418}" type="presOf" srcId="{AFD98CB8-A164-4DA8-A38D-7759D56DFC71}" destId="{F17BCFB0-A061-DA41-ADC7-950A0A7ADA4D}" srcOrd="0" destOrd="0" presId="urn:microsoft.com/office/officeart/2005/8/layout/vList2"/>
    <dgm:cxn modelId="{5631B1E2-6739-0948-84F3-A7E0C8597D77}" type="presOf" srcId="{54273DF3-915A-4B29-9541-602EB99A07E6}" destId="{D4085772-0571-2443-AA9F-B46B89FA11BA}" srcOrd="0" destOrd="0" presId="urn:microsoft.com/office/officeart/2005/8/layout/vList2"/>
    <dgm:cxn modelId="{20464EEF-10B7-4D7D-8F57-6BFE3C4CB686}" srcId="{884B9458-D3F6-45F8-8A66-29DE419D1613}" destId="{54273DF3-915A-4B29-9541-602EB99A07E6}" srcOrd="4" destOrd="0" parTransId="{347252E3-1C05-4113-9B03-D27652D9242A}" sibTransId="{3FAB507E-A4CB-4D14-AE61-45D40EF6B9E4}"/>
    <dgm:cxn modelId="{B3F076F3-79A3-1447-8AB3-F51A8915C5C3}" type="presOf" srcId="{006A8B84-D811-4A3D-85A9-B7F6CEE31497}" destId="{0809315C-BEF8-2A4B-8312-A1CF513F820A}" srcOrd="0" destOrd="0" presId="urn:microsoft.com/office/officeart/2005/8/layout/vList2"/>
    <dgm:cxn modelId="{CED8C440-9EDA-1340-95CE-2660749E6849}" type="presParOf" srcId="{DCDBB972-6C6C-E54D-A33B-C1EF39D5AC96}" destId="{D2554288-8F46-324F-A909-B85A2121A832}" srcOrd="0" destOrd="0" presId="urn:microsoft.com/office/officeart/2005/8/layout/vList2"/>
    <dgm:cxn modelId="{6F84969D-6579-9A49-9254-D779061FF62B}" type="presParOf" srcId="{DCDBB972-6C6C-E54D-A33B-C1EF39D5AC96}" destId="{48233497-5CB3-9647-B7A9-FA4E7EDAF4AA}" srcOrd="1" destOrd="0" presId="urn:microsoft.com/office/officeart/2005/8/layout/vList2"/>
    <dgm:cxn modelId="{7708FB94-3320-384E-B144-A8E2CE7B2F16}" type="presParOf" srcId="{DCDBB972-6C6C-E54D-A33B-C1EF39D5AC96}" destId="{F17BCFB0-A061-DA41-ADC7-950A0A7ADA4D}" srcOrd="2" destOrd="0" presId="urn:microsoft.com/office/officeart/2005/8/layout/vList2"/>
    <dgm:cxn modelId="{8E51A037-A30E-B145-8AAE-1B1F0FA7DF85}" type="presParOf" srcId="{DCDBB972-6C6C-E54D-A33B-C1EF39D5AC96}" destId="{5E2FADAE-7947-B243-9BA6-4ECCDDDB9922}" srcOrd="3" destOrd="0" presId="urn:microsoft.com/office/officeart/2005/8/layout/vList2"/>
    <dgm:cxn modelId="{E604ADCB-F694-C745-A323-B56F256D9F51}" type="presParOf" srcId="{DCDBB972-6C6C-E54D-A33B-C1EF39D5AC96}" destId="{4889DC21-C6BC-3145-BBA7-89F4CE2AE021}" srcOrd="4" destOrd="0" presId="urn:microsoft.com/office/officeart/2005/8/layout/vList2"/>
    <dgm:cxn modelId="{9D050FF7-A6B5-5E42-A267-85FDD745DF41}" type="presParOf" srcId="{DCDBB972-6C6C-E54D-A33B-C1EF39D5AC96}" destId="{9ABD36D7-5C9A-F241-96DC-9DD850AEC486}" srcOrd="5" destOrd="0" presId="urn:microsoft.com/office/officeart/2005/8/layout/vList2"/>
    <dgm:cxn modelId="{5E247DE4-3214-234F-8413-BFD744256921}" type="presParOf" srcId="{DCDBB972-6C6C-E54D-A33B-C1EF39D5AC96}" destId="{60412CA2-EDCA-9243-B4A0-42CF8933B259}" srcOrd="6" destOrd="0" presId="urn:microsoft.com/office/officeart/2005/8/layout/vList2"/>
    <dgm:cxn modelId="{458313BE-629A-7841-9D4A-EDFF25CC4A19}" type="presParOf" srcId="{DCDBB972-6C6C-E54D-A33B-C1EF39D5AC96}" destId="{0C9BFB73-753A-2D4B-9487-51A4C0F4F7EB}" srcOrd="7" destOrd="0" presId="urn:microsoft.com/office/officeart/2005/8/layout/vList2"/>
    <dgm:cxn modelId="{E3442C3E-B7C0-774F-96C4-A69BDC8B382A}" type="presParOf" srcId="{DCDBB972-6C6C-E54D-A33B-C1EF39D5AC96}" destId="{D4085772-0571-2443-AA9F-B46B89FA11BA}" srcOrd="8" destOrd="0" presId="urn:microsoft.com/office/officeart/2005/8/layout/vList2"/>
    <dgm:cxn modelId="{68C465E7-EABD-4944-83A6-CD20203C0B65}" type="presParOf" srcId="{DCDBB972-6C6C-E54D-A33B-C1EF39D5AC96}" destId="{7C286F87-3C67-334A-9B0C-AE9E9A438995}" srcOrd="9" destOrd="0" presId="urn:microsoft.com/office/officeart/2005/8/layout/vList2"/>
    <dgm:cxn modelId="{E6C4C65E-89C0-164D-8144-AE81B92F330F}" type="presParOf" srcId="{DCDBB972-6C6C-E54D-A33B-C1EF39D5AC96}" destId="{0809315C-BEF8-2A4B-8312-A1CF513F82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E1839-4621-4511-98E2-BC72D1CC73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F35095-D2BE-4059-8DC8-4CDCCE443832}">
      <dgm:prSet/>
      <dgm:spPr/>
      <dgm:t>
        <a:bodyPr/>
        <a:lstStyle/>
        <a:p>
          <a:r>
            <a:rPr lang="en-US"/>
            <a:t>AND — </a:t>
          </a:r>
          <a:r>
            <a:rPr lang="ru-RU"/>
            <a:t>и → сужает поиск (</a:t>
          </a:r>
          <a:r>
            <a:rPr lang="en-US"/>
            <a:t>play AND self-regulation)</a:t>
          </a:r>
        </a:p>
      </dgm:t>
    </dgm:pt>
    <dgm:pt modelId="{F9208873-B8E1-4115-BB27-FA73AA84FFA0}" type="parTrans" cxnId="{DFB73E29-C144-487F-9EFF-2CF3703DCDB8}">
      <dgm:prSet/>
      <dgm:spPr/>
      <dgm:t>
        <a:bodyPr/>
        <a:lstStyle/>
        <a:p>
          <a:endParaRPr lang="en-US"/>
        </a:p>
      </dgm:t>
    </dgm:pt>
    <dgm:pt modelId="{B6C5CFC5-4AAE-4587-A796-F34F165B5087}" type="sibTrans" cxnId="{DFB73E29-C144-487F-9EFF-2CF3703DCDB8}">
      <dgm:prSet/>
      <dgm:spPr/>
      <dgm:t>
        <a:bodyPr/>
        <a:lstStyle/>
        <a:p>
          <a:endParaRPr lang="en-US"/>
        </a:p>
      </dgm:t>
    </dgm:pt>
    <dgm:pt modelId="{417ADC2F-33A1-418D-8E7A-D2A1FB95BDD4}">
      <dgm:prSet/>
      <dgm:spPr/>
      <dgm:t>
        <a:bodyPr/>
        <a:lstStyle/>
        <a:p>
          <a:r>
            <a:rPr lang="en-US"/>
            <a:t>OR — </a:t>
          </a:r>
          <a:r>
            <a:rPr lang="ru-RU"/>
            <a:t>или → расширяет поиск (</a:t>
          </a:r>
          <a:r>
            <a:rPr lang="en-US"/>
            <a:t>preschool OR kindergarten OR early childhood)</a:t>
          </a:r>
        </a:p>
      </dgm:t>
    </dgm:pt>
    <dgm:pt modelId="{23DFEDB0-74B9-455B-959A-53F395F79772}" type="parTrans" cxnId="{E4E79D8C-CBF5-4FF4-B1F6-D2940472C37D}">
      <dgm:prSet/>
      <dgm:spPr/>
      <dgm:t>
        <a:bodyPr/>
        <a:lstStyle/>
        <a:p>
          <a:endParaRPr lang="en-US"/>
        </a:p>
      </dgm:t>
    </dgm:pt>
    <dgm:pt modelId="{E3A65787-F152-4CFB-8CB4-5C96B3183FBD}" type="sibTrans" cxnId="{E4E79D8C-CBF5-4FF4-B1F6-D2940472C37D}">
      <dgm:prSet/>
      <dgm:spPr/>
      <dgm:t>
        <a:bodyPr/>
        <a:lstStyle/>
        <a:p>
          <a:endParaRPr lang="en-US"/>
        </a:p>
      </dgm:t>
    </dgm:pt>
    <dgm:pt modelId="{43F6A11C-29FC-4468-9DD9-64FEBBDB1512}">
      <dgm:prSet/>
      <dgm:spPr/>
      <dgm:t>
        <a:bodyPr/>
        <a:lstStyle/>
        <a:p>
          <a:r>
            <a:rPr lang="en-US"/>
            <a:t>NOT — </a:t>
          </a:r>
          <a:r>
            <a:rPr lang="ru-RU"/>
            <a:t>не→ исключает лишнее (</a:t>
          </a:r>
          <a:r>
            <a:rPr lang="en-US"/>
            <a:t>digital games NOT video)</a:t>
          </a:r>
        </a:p>
      </dgm:t>
    </dgm:pt>
    <dgm:pt modelId="{926F0DC9-E45F-4166-B4F9-DC8321BF1D94}" type="parTrans" cxnId="{0CAA7E50-A842-44CC-B7C8-E0B9AB138D19}">
      <dgm:prSet/>
      <dgm:spPr/>
      <dgm:t>
        <a:bodyPr/>
        <a:lstStyle/>
        <a:p>
          <a:endParaRPr lang="en-US"/>
        </a:p>
      </dgm:t>
    </dgm:pt>
    <dgm:pt modelId="{DD2394AD-4948-4EAC-BEA2-AA1E58765EED}" type="sibTrans" cxnId="{0CAA7E50-A842-44CC-B7C8-E0B9AB138D19}">
      <dgm:prSet/>
      <dgm:spPr/>
      <dgm:t>
        <a:bodyPr/>
        <a:lstStyle/>
        <a:p>
          <a:endParaRPr lang="en-US"/>
        </a:p>
      </dgm:t>
    </dgm:pt>
    <dgm:pt modelId="{5C0F8DFC-46BA-48B9-8A88-6BAAA390C9E2}">
      <dgm:prSet/>
      <dgm:spPr/>
      <dgm:t>
        <a:bodyPr/>
        <a:lstStyle/>
        <a:p>
          <a:r>
            <a:rPr lang="en-US"/>
            <a:t>”…” — </a:t>
          </a:r>
          <a:r>
            <a:rPr lang="ru-RU"/>
            <a:t>точная фраза (“</a:t>
          </a:r>
          <a:r>
            <a:rPr lang="en-US"/>
            <a:t>role play”)</a:t>
          </a:r>
        </a:p>
      </dgm:t>
    </dgm:pt>
    <dgm:pt modelId="{726BBF52-88B4-4B02-A744-D95B8BFEE9FF}" type="parTrans" cxnId="{213F7DDB-0C3E-4D79-89AF-F7E8C1254F91}">
      <dgm:prSet/>
      <dgm:spPr/>
      <dgm:t>
        <a:bodyPr/>
        <a:lstStyle/>
        <a:p>
          <a:endParaRPr lang="en-US"/>
        </a:p>
      </dgm:t>
    </dgm:pt>
    <dgm:pt modelId="{34DB5D29-D300-45D0-99D2-968288979952}" type="sibTrans" cxnId="{213F7DDB-0C3E-4D79-89AF-F7E8C1254F91}">
      <dgm:prSet/>
      <dgm:spPr/>
      <dgm:t>
        <a:bodyPr/>
        <a:lstStyle/>
        <a:p>
          <a:endParaRPr lang="en-US"/>
        </a:p>
      </dgm:t>
    </dgm:pt>
    <dgm:pt modelId="{74E9FC28-80E8-40F9-88F5-47DD92887413}">
      <dgm:prSet/>
      <dgm:spPr/>
      <dgm:t>
        <a:bodyPr/>
        <a:lstStyle/>
        <a:p>
          <a:r>
            <a:rPr lang="en-US"/>
            <a:t>( ) — </a:t>
          </a:r>
          <a:r>
            <a:rPr lang="ru-RU"/>
            <a:t>группировка условий (</a:t>
          </a:r>
          <a:r>
            <a:rPr lang="en-US"/>
            <a:t>play OR “game-based learning”) AND preschool</a:t>
          </a:r>
        </a:p>
      </dgm:t>
    </dgm:pt>
    <dgm:pt modelId="{40CABCB2-B6CA-4671-ABC1-0451DAE5A24D}" type="parTrans" cxnId="{2EC12754-98FB-4A66-B0F2-C0980A66D687}">
      <dgm:prSet/>
      <dgm:spPr/>
      <dgm:t>
        <a:bodyPr/>
        <a:lstStyle/>
        <a:p>
          <a:endParaRPr lang="en-US"/>
        </a:p>
      </dgm:t>
    </dgm:pt>
    <dgm:pt modelId="{C6D74B97-C01A-42FE-BA60-95C990909A99}" type="sibTrans" cxnId="{2EC12754-98FB-4A66-B0F2-C0980A66D687}">
      <dgm:prSet/>
      <dgm:spPr/>
      <dgm:t>
        <a:bodyPr/>
        <a:lstStyle/>
        <a:p>
          <a:endParaRPr lang="en-US"/>
        </a:p>
      </dgm:t>
    </dgm:pt>
    <dgm:pt modelId="{2EFCC1F8-AEB4-4587-954C-51C799A0119E}">
      <dgm:prSet/>
      <dgm:spPr/>
      <dgm:t>
        <a:bodyPr/>
        <a:lstStyle/>
        <a:p>
          <a:r>
            <a:rPr lang="en-US"/>
            <a:t>* — </a:t>
          </a:r>
          <a:r>
            <a:rPr lang="ru-RU"/>
            <a:t>все окончания слова (</a:t>
          </a:r>
          <a:r>
            <a:rPr lang="en-US"/>
            <a:t>regulat* → regulation, regulatory, self-regulation)</a:t>
          </a:r>
        </a:p>
      </dgm:t>
    </dgm:pt>
    <dgm:pt modelId="{37915761-2B6C-4567-98CB-188FA0DC382D}" type="parTrans" cxnId="{A26CB11C-16D4-48AA-ABDB-BEA7267BF634}">
      <dgm:prSet/>
      <dgm:spPr/>
      <dgm:t>
        <a:bodyPr/>
        <a:lstStyle/>
        <a:p>
          <a:endParaRPr lang="en-US"/>
        </a:p>
      </dgm:t>
    </dgm:pt>
    <dgm:pt modelId="{F12CCFCB-92B0-44BA-8188-7651ACCC11CF}" type="sibTrans" cxnId="{A26CB11C-16D4-48AA-ABDB-BEA7267BF634}">
      <dgm:prSet/>
      <dgm:spPr/>
      <dgm:t>
        <a:bodyPr/>
        <a:lstStyle/>
        <a:p>
          <a:endParaRPr lang="en-US"/>
        </a:p>
      </dgm:t>
    </dgm:pt>
    <dgm:pt modelId="{81B57AA9-A81E-4070-9903-B5773F8AD760}" type="pres">
      <dgm:prSet presAssocID="{E92E1839-4621-4511-98E2-BC72D1CC7349}" presName="root" presStyleCnt="0">
        <dgm:presLayoutVars>
          <dgm:dir/>
          <dgm:resizeHandles val="exact"/>
        </dgm:presLayoutVars>
      </dgm:prSet>
      <dgm:spPr/>
    </dgm:pt>
    <dgm:pt modelId="{C60D54A8-F2DD-4812-BC06-D3258AD70B70}" type="pres">
      <dgm:prSet presAssocID="{8CF35095-D2BE-4059-8DC8-4CDCCE443832}" presName="compNode" presStyleCnt="0"/>
      <dgm:spPr/>
    </dgm:pt>
    <dgm:pt modelId="{6605747D-4C60-4275-A52A-6661AF4AF9B1}" type="pres">
      <dgm:prSet presAssocID="{8CF35095-D2BE-4059-8DC8-4CDCCE443832}" presName="bgRect" presStyleLbl="bgShp" presStyleIdx="0" presStyleCnt="6"/>
      <dgm:spPr/>
    </dgm:pt>
    <dgm:pt modelId="{6712233E-3D2E-4A6C-AD6E-876275B15AD9}" type="pres">
      <dgm:prSet presAssocID="{8CF35095-D2BE-4059-8DC8-4CDCCE44383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8821B294-9A84-46AD-A007-9F9F6850CE70}" type="pres">
      <dgm:prSet presAssocID="{8CF35095-D2BE-4059-8DC8-4CDCCE443832}" presName="spaceRect" presStyleCnt="0"/>
      <dgm:spPr/>
    </dgm:pt>
    <dgm:pt modelId="{07537E19-7BA8-4467-9DAC-3D987F5AF382}" type="pres">
      <dgm:prSet presAssocID="{8CF35095-D2BE-4059-8DC8-4CDCCE443832}" presName="parTx" presStyleLbl="revTx" presStyleIdx="0" presStyleCnt="6">
        <dgm:presLayoutVars>
          <dgm:chMax val="0"/>
          <dgm:chPref val="0"/>
        </dgm:presLayoutVars>
      </dgm:prSet>
      <dgm:spPr/>
    </dgm:pt>
    <dgm:pt modelId="{1735ABF5-BE83-4D17-98B3-1FFCAD016121}" type="pres">
      <dgm:prSet presAssocID="{B6C5CFC5-4AAE-4587-A796-F34F165B5087}" presName="sibTrans" presStyleCnt="0"/>
      <dgm:spPr/>
    </dgm:pt>
    <dgm:pt modelId="{A66E8034-F65B-490E-886A-969A98A849A6}" type="pres">
      <dgm:prSet presAssocID="{417ADC2F-33A1-418D-8E7A-D2A1FB95BDD4}" presName="compNode" presStyleCnt="0"/>
      <dgm:spPr/>
    </dgm:pt>
    <dgm:pt modelId="{C71C106F-5433-4AD8-8C9B-136DA92D8E95}" type="pres">
      <dgm:prSet presAssocID="{417ADC2F-33A1-418D-8E7A-D2A1FB95BDD4}" presName="bgRect" presStyleLbl="bgShp" presStyleIdx="1" presStyleCnt="6"/>
      <dgm:spPr/>
    </dgm:pt>
    <dgm:pt modelId="{7BBD5AFE-A9A7-4FA7-BA56-0B7F9F311EFD}" type="pres">
      <dgm:prSet presAssocID="{417ADC2F-33A1-418D-8E7A-D2A1FB95BDD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D03A4114-D4FD-4E70-86BB-9D6A1638E75D}" type="pres">
      <dgm:prSet presAssocID="{417ADC2F-33A1-418D-8E7A-D2A1FB95BDD4}" presName="spaceRect" presStyleCnt="0"/>
      <dgm:spPr/>
    </dgm:pt>
    <dgm:pt modelId="{82436437-5AA6-4395-9C4D-8915C65E2F58}" type="pres">
      <dgm:prSet presAssocID="{417ADC2F-33A1-418D-8E7A-D2A1FB95BDD4}" presName="parTx" presStyleLbl="revTx" presStyleIdx="1" presStyleCnt="6">
        <dgm:presLayoutVars>
          <dgm:chMax val="0"/>
          <dgm:chPref val="0"/>
        </dgm:presLayoutVars>
      </dgm:prSet>
      <dgm:spPr/>
    </dgm:pt>
    <dgm:pt modelId="{F6441F08-B8CA-4B61-8ED4-04446961625E}" type="pres">
      <dgm:prSet presAssocID="{E3A65787-F152-4CFB-8CB4-5C96B3183FBD}" presName="sibTrans" presStyleCnt="0"/>
      <dgm:spPr/>
    </dgm:pt>
    <dgm:pt modelId="{CAD7B92A-D213-4908-B64C-304F2139DD49}" type="pres">
      <dgm:prSet presAssocID="{43F6A11C-29FC-4468-9DD9-64FEBBDB1512}" presName="compNode" presStyleCnt="0"/>
      <dgm:spPr/>
    </dgm:pt>
    <dgm:pt modelId="{98FE5669-A555-4A41-BC72-C1FE44756CD0}" type="pres">
      <dgm:prSet presAssocID="{43F6A11C-29FC-4468-9DD9-64FEBBDB1512}" presName="bgRect" presStyleLbl="bgShp" presStyleIdx="2" presStyleCnt="6"/>
      <dgm:spPr/>
    </dgm:pt>
    <dgm:pt modelId="{10ED5DEE-77ED-4F1E-9280-15213630D33C}" type="pres">
      <dgm:prSet presAssocID="{43F6A11C-29FC-4468-9DD9-64FEBBDB151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рикет"/>
        </a:ext>
      </dgm:extLst>
    </dgm:pt>
    <dgm:pt modelId="{86A3C59E-B15A-4192-B49B-D753BA07D09B}" type="pres">
      <dgm:prSet presAssocID="{43F6A11C-29FC-4468-9DD9-64FEBBDB1512}" presName="spaceRect" presStyleCnt="0"/>
      <dgm:spPr/>
    </dgm:pt>
    <dgm:pt modelId="{040DB7DB-1FAB-4C4D-9518-1258177B2027}" type="pres">
      <dgm:prSet presAssocID="{43F6A11C-29FC-4468-9DD9-64FEBBDB1512}" presName="parTx" presStyleLbl="revTx" presStyleIdx="2" presStyleCnt="6">
        <dgm:presLayoutVars>
          <dgm:chMax val="0"/>
          <dgm:chPref val="0"/>
        </dgm:presLayoutVars>
      </dgm:prSet>
      <dgm:spPr/>
    </dgm:pt>
    <dgm:pt modelId="{DA30CB91-31EE-472D-9C67-A509FAE08BA0}" type="pres">
      <dgm:prSet presAssocID="{DD2394AD-4948-4EAC-BEA2-AA1E58765EED}" presName="sibTrans" presStyleCnt="0"/>
      <dgm:spPr/>
    </dgm:pt>
    <dgm:pt modelId="{C41428B6-D9B7-4FCB-A2CF-EF55E155CA48}" type="pres">
      <dgm:prSet presAssocID="{5C0F8DFC-46BA-48B9-8A88-6BAAA390C9E2}" presName="compNode" presStyleCnt="0"/>
      <dgm:spPr/>
    </dgm:pt>
    <dgm:pt modelId="{FB93EDAF-EC81-4FC4-B3B8-8E2BFC455BFA}" type="pres">
      <dgm:prSet presAssocID="{5C0F8DFC-46BA-48B9-8A88-6BAAA390C9E2}" presName="bgRect" presStyleLbl="bgShp" presStyleIdx="3" presStyleCnt="6"/>
      <dgm:spPr/>
    </dgm:pt>
    <dgm:pt modelId="{05A0158D-F6A5-4FA7-9E0B-BA9A2C817D82}" type="pres">
      <dgm:prSet presAssocID="{5C0F8DFC-46BA-48B9-8A88-6BAAA390C9E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Цель"/>
        </a:ext>
      </dgm:extLst>
    </dgm:pt>
    <dgm:pt modelId="{C92260E0-C832-4BBF-A8E5-57684D4F6F4E}" type="pres">
      <dgm:prSet presAssocID="{5C0F8DFC-46BA-48B9-8A88-6BAAA390C9E2}" presName="spaceRect" presStyleCnt="0"/>
      <dgm:spPr/>
    </dgm:pt>
    <dgm:pt modelId="{84DE120E-D23C-40F3-A7C4-5B2A9B20D21C}" type="pres">
      <dgm:prSet presAssocID="{5C0F8DFC-46BA-48B9-8A88-6BAAA390C9E2}" presName="parTx" presStyleLbl="revTx" presStyleIdx="3" presStyleCnt="6">
        <dgm:presLayoutVars>
          <dgm:chMax val="0"/>
          <dgm:chPref val="0"/>
        </dgm:presLayoutVars>
      </dgm:prSet>
      <dgm:spPr/>
    </dgm:pt>
    <dgm:pt modelId="{17AE5118-16C5-4463-A816-FB8B9458AE04}" type="pres">
      <dgm:prSet presAssocID="{34DB5D29-D300-45D0-99D2-968288979952}" presName="sibTrans" presStyleCnt="0"/>
      <dgm:spPr/>
    </dgm:pt>
    <dgm:pt modelId="{34D41AF5-8BF6-461F-98BE-F3F35A07B8E1}" type="pres">
      <dgm:prSet presAssocID="{74E9FC28-80E8-40F9-88F5-47DD92887413}" presName="compNode" presStyleCnt="0"/>
      <dgm:spPr/>
    </dgm:pt>
    <dgm:pt modelId="{C202EDDD-4D5F-4164-A685-4E42A77F9ED1}" type="pres">
      <dgm:prSet presAssocID="{74E9FC28-80E8-40F9-88F5-47DD92887413}" presName="bgRect" presStyleLbl="bgShp" presStyleIdx="4" presStyleCnt="6"/>
      <dgm:spPr/>
    </dgm:pt>
    <dgm:pt modelId="{27DF292A-67BA-41B6-B32B-BBBE085BAAE8}" type="pres">
      <dgm:prSet presAssocID="{74E9FC28-80E8-40F9-88F5-47DD9288741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772F0656-E118-4253-B3F8-3B30326E96BB}" type="pres">
      <dgm:prSet presAssocID="{74E9FC28-80E8-40F9-88F5-47DD92887413}" presName="spaceRect" presStyleCnt="0"/>
      <dgm:spPr/>
    </dgm:pt>
    <dgm:pt modelId="{05F7DE33-2188-4F10-919B-935FDC2F93FC}" type="pres">
      <dgm:prSet presAssocID="{74E9FC28-80E8-40F9-88F5-47DD92887413}" presName="parTx" presStyleLbl="revTx" presStyleIdx="4" presStyleCnt="6">
        <dgm:presLayoutVars>
          <dgm:chMax val="0"/>
          <dgm:chPref val="0"/>
        </dgm:presLayoutVars>
      </dgm:prSet>
      <dgm:spPr/>
    </dgm:pt>
    <dgm:pt modelId="{4368B05F-A829-4117-9611-26975FFBB1DA}" type="pres">
      <dgm:prSet presAssocID="{C6D74B97-C01A-42FE-BA60-95C990909A99}" presName="sibTrans" presStyleCnt="0"/>
      <dgm:spPr/>
    </dgm:pt>
    <dgm:pt modelId="{C3CB9D6D-C3AC-46BE-95D7-D7D85A290640}" type="pres">
      <dgm:prSet presAssocID="{2EFCC1F8-AEB4-4587-954C-51C799A0119E}" presName="compNode" presStyleCnt="0"/>
      <dgm:spPr/>
    </dgm:pt>
    <dgm:pt modelId="{B55CD081-083C-4847-8DAD-2A46E3A5DA0E}" type="pres">
      <dgm:prSet presAssocID="{2EFCC1F8-AEB4-4587-954C-51C799A0119E}" presName="bgRect" presStyleLbl="bgShp" presStyleIdx="5" presStyleCnt="6"/>
      <dgm:spPr/>
    </dgm:pt>
    <dgm:pt modelId="{9EB90327-93DE-401B-80F1-A91053AD88F6}" type="pres">
      <dgm:prSet presAssocID="{2EFCC1F8-AEB4-4587-954C-51C799A0119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F25AF389-9849-483D-AA5E-52DDE3AD40AB}" type="pres">
      <dgm:prSet presAssocID="{2EFCC1F8-AEB4-4587-954C-51C799A0119E}" presName="spaceRect" presStyleCnt="0"/>
      <dgm:spPr/>
    </dgm:pt>
    <dgm:pt modelId="{7EE14E63-797D-4F0E-8B4A-18EE6FDB3C0A}" type="pres">
      <dgm:prSet presAssocID="{2EFCC1F8-AEB4-4587-954C-51C799A0119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457F816-315B-4A09-81E8-C7B374DDA1E7}" type="presOf" srcId="{43F6A11C-29FC-4468-9DD9-64FEBBDB1512}" destId="{040DB7DB-1FAB-4C4D-9518-1258177B2027}" srcOrd="0" destOrd="0" presId="urn:microsoft.com/office/officeart/2018/2/layout/IconVerticalSolidList"/>
    <dgm:cxn modelId="{A26CB11C-16D4-48AA-ABDB-BEA7267BF634}" srcId="{E92E1839-4621-4511-98E2-BC72D1CC7349}" destId="{2EFCC1F8-AEB4-4587-954C-51C799A0119E}" srcOrd="5" destOrd="0" parTransId="{37915761-2B6C-4567-98CB-188FA0DC382D}" sibTransId="{F12CCFCB-92B0-44BA-8188-7651ACCC11CF}"/>
    <dgm:cxn modelId="{DFB73E29-C144-487F-9EFF-2CF3703DCDB8}" srcId="{E92E1839-4621-4511-98E2-BC72D1CC7349}" destId="{8CF35095-D2BE-4059-8DC8-4CDCCE443832}" srcOrd="0" destOrd="0" parTransId="{F9208873-B8E1-4115-BB27-FA73AA84FFA0}" sibTransId="{B6C5CFC5-4AAE-4587-A796-F34F165B5087}"/>
    <dgm:cxn modelId="{1B6FB74A-4663-4EC5-8C8D-1D259556426E}" type="presOf" srcId="{5C0F8DFC-46BA-48B9-8A88-6BAAA390C9E2}" destId="{84DE120E-D23C-40F3-A7C4-5B2A9B20D21C}" srcOrd="0" destOrd="0" presId="urn:microsoft.com/office/officeart/2018/2/layout/IconVerticalSolidList"/>
    <dgm:cxn modelId="{0CAA7E50-A842-44CC-B7C8-E0B9AB138D19}" srcId="{E92E1839-4621-4511-98E2-BC72D1CC7349}" destId="{43F6A11C-29FC-4468-9DD9-64FEBBDB1512}" srcOrd="2" destOrd="0" parTransId="{926F0DC9-E45F-4166-B4F9-DC8321BF1D94}" sibTransId="{DD2394AD-4948-4EAC-BEA2-AA1E58765EED}"/>
    <dgm:cxn modelId="{2EC12754-98FB-4A66-B0F2-C0980A66D687}" srcId="{E92E1839-4621-4511-98E2-BC72D1CC7349}" destId="{74E9FC28-80E8-40F9-88F5-47DD92887413}" srcOrd="4" destOrd="0" parTransId="{40CABCB2-B6CA-4671-ABC1-0451DAE5A24D}" sibTransId="{C6D74B97-C01A-42FE-BA60-95C990909A99}"/>
    <dgm:cxn modelId="{45C0877F-46E5-4679-A0B0-EA7009D1164F}" type="presOf" srcId="{74E9FC28-80E8-40F9-88F5-47DD92887413}" destId="{05F7DE33-2188-4F10-919B-935FDC2F93FC}" srcOrd="0" destOrd="0" presId="urn:microsoft.com/office/officeart/2018/2/layout/IconVerticalSolidList"/>
    <dgm:cxn modelId="{3174B288-2225-4DE6-AE88-F33D50AFAE24}" type="presOf" srcId="{E92E1839-4621-4511-98E2-BC72D1CC7349}" destId="{81B57AA9-A81E-4070-9903-B5773F8AD760}" srcOrd="0" destOrd="0" presId="urn:microsoft.com/office/officeart/2018/2/layout/IconVerticalSolidList"/>
    <dgm:cxn modelId="{E4E79D8C-CBF5-4FF4-B1F6-D2940472C37D}" srcId="{E92E1839-4621-4511-98E2-BC72D1CC7349}" destId="{417ADC2F-33A1-418D-8E7A-D2A1FB95BDD4}" srcOrd="1" destOrd="0" parTransId="{23DFEDB0-74B9-455B-959A-53F395F79772}" sibTransId="{E3A65787-F152-4CFB-8CB4-5C96B3183FBD}"/>
    <dgm:cxn modelId="{DC94F591-5A98-428C-9F66-7D2D639384F0}" type="presOf" srcId="{8CF35095-D2BE-4059-8DC8-4CDCCE443832}" destId="{07537E19-7BA8-4467-9DAC-3D987F5AF382}" srcOrd="0" destOrd="0" presId="urn:microsoft.com/office/officeart/2018/2/layout/IconVerticalSolidList"/>
    <dgm:cxn modelId="{E7A972B6-5A19-4CEC-A3D8-F1A214B6E4CC}" type="presOf" srcId="{2EFCC1F8-AEB4-4587-954C-51C799A0119E}" destId="{7EE14E63-797D-4F0E-8B4A-18EE6FDB3C0A}" srcOrd="0" destOrd="0" presId="urn:microsoft.com/office/officeart/2018/2/layout/IconVerticalSolidList"/>
    <dgm:cxn modelId="{5166D2C3-E53A-4C82-BA66-01C8B6503AA8}" type="presOf" srcId="{417ADC2F-33A1-418D-8E7A-D2A1FB95BDD4}" destId="{82436437-5AA6-4395-9C4D-8915C65E2F58}" srcOrd="0" destOrd="0" presId="urn:microsoft.com/office/officeart/2018/2/layout/IconVerticalSolidList"/>
    <dgm:cxn modelId="{213F7DDB-0C3E-4D79-89AF-F7E8C1254F91}" srcId="{E92E1839-4621-4511-98E2-BC72D1CC7349}" destId="{5C0F8DFC-46BA-48B9-8A88-6BAAA390C9E2}" srcOrd="3" destOrd="0" parTransId="{726BBF52-88B4-4B02-A744-D95B8BFEE9FF}" sibTransId="{34DB5D29-D300-45D0-99D2-968288979952}"/>
    <dgm:cxn modelId="{0DBD5EBB-A66C-4093-90E8-4DB30E9FC44D}" type="presParOf" srcId="{81B57AA9-A81E-4070-9903-B5773F8AD760}" destId="{C60D54A8-F2DD-4812-BC06-D3258AD70B70}" srcOrd="0" destOrd="0" presId="urn:microsoft.com/office/officeart/2018/2/layout/IconVerticalSolidList"/>
    <dgm:cxn modelId="{0E06028F-7F75-4A51-B5FB-42544870EAE7}" type="presParOf" srcId="{C60D54A8-F2DD-4812-BC06-D3258AD70B70}" destId="{6605747D-4C60-4275-A52A-6661AF4AF9B1}" srcOrd="0" destOrd="0" presId="urn:microsoft.com/office/officeart/2018/2/layout/IconVerticalSolidList"/>
    <dgm:cxn modelId="{AF677B8E-3578-4BB2-8D37-D8E1A2D4FE04}" type="presParOf" srcId="{C60D54A8-F2DD-4812-BC06-D3258AD70B70}" destId="{6712233E-3D2E-4A6C-AD6E-876275B15AD9}" srcOrd="1" destOrd="0" presId="urn:microsoft.com/office/officeart/2018/2/layout/IconVerticalSolidList"/>
    <dgm:cxn modelId="{70F2B49F-C6CC-4844-8F0A-B4ABAF5966AC}" type="presParOf" srcId="{C60D54A8-F2DD-4812-BC06-D3258AD70B70}" destId="{8821B294-9A84-46AD-A007-9F9F6850CE70}" srcOrd="2" destOrd="0" presId="urn:microsoft.com/office/officeart/2018/2/layout/IconVerticalSolidList"/>
    <dgm:cxn modelId="{A6E6F394-C005-4F33-A5DA-2D2D5B3E696E}" type="presParOf" srcId="{C60D54A8-F2DD-4812-BC06-D3258AD70B70}" destId="{07537E19-7BA8-4467-9DAC-3D987F5AF382}" srcOrd="3" destOrd="0" presId="urn:microsoft.com/office/officeart/2018/2/layout/IconVerticalSolidList"/>
    <dgm:cxn modelId="{0565D259-4783-495C-A8F9-6692B6FB3495}" type="presParOf" srcId="{81B57AA9-A81E-4070-9903-B5773F8AD760}" destId="{1735ABF5-BE83-4D17-98B3-1FFCAD016121}" srcOrd="1" destOrd="0" presId="urn:microsoft.com/office/officeart/2018/2/layout/IconVerticalSolidList"/>
    <dgm:cxn modelId="{1E21FB9D-22CF-4C24-A0D2-CC6E34BAB6EB}" type="presParOf" srcId="{81B57AA9-A81E-4070-9903-B5773F8AD760}" destId="{A66E8034-F65B-490E-886A-969A98A849A6}" srcOrd="2" destOrd="0" presId="urn:microsoft.com/office/officeart/2018/2/layout/IconVerticalSolidList"/>
    <dgm:cxn modelId="{77C294F0-B61F-4C40-86B6-2B0B37EACAB1}" type="presParOf" srcId="{A66E8034-F65B-490E-886A-969A98A849A6}" destId="{C71C106F-5433-4AD8-8C9B-136DA92D8E95}" srcOrd="0" destOrd="0" presId="urn:microsoft.com/office/officeart/2018/2/layout/IconVerticalSolidList"/>
    <dgm:cxn modelId="{670A6347-C4A7-40B6-8827-78EBD6AF6395}" type="presParOf" srcId="{A66E8034-F65B-490E-886A-969A98A849A6}" destId="{7BBD5AFE-A9A7-4FA7-BA56-0B7F9F311EFD}" srcOrd="1" destOrd="0" presId="urn:microsoft.com/office/officeart/2018/2/layout/IconVerticalSolidList"/>
    <dgm:cxn modelId="{E730F811-71E8-49BC-B4D5-CF2BF51F044A}" type="presParOf" srcId="{A66E8034-F65B-490E-886A-969A98A849A6}" destId="{D03A4114-D4FD-4E70-86BB-9D6A1638E75D}" srcOrd="2" destOrd="0" presId="urn:microsoft.com/office/officeart/2018/2/layout/IconVerticalSolidList"/>
    <dgm:cxn modelId="{89DC838D-02BC-4ADE-8883-60AB59A13492}" type="presParOf" srcId="{A66E8034-F65B-490E-886A-969A98A849A6}" destId="{82436437-5AA6-4395-9C4D-8915C65E2F58}" srcOrd="3" destOrd="0" presId="urn:microsoft.com/office/officeart/2018/2/layout/IconVerticalSolidList"/>
    <dgm:cxn modelId="{3E057C10-3033-4665-B9F9-EDC3D4E4E1D9}" type="presParOf" srcId="{81B57AA9-A81E-4070-9903-B5773F8AD760}" destId="{F6441F08-B8CA-4B61-8ED4-04446961625E}" srcOrd="3" destOrd="0" presId="urn:microsoft.com/office/officeart/2018/2/layout/IconVerticalSolidList"/>
    <dgm:cxn modelId="{FAA66ED8-0BC8-488C-B7F8-E4A96DE66AAF}" type="presParOf" srcId="{81B57AA9-A81E-4070-9903-B5773F8AD760}" destId="{CAD7B92A-D213-4908-B64C-304F2139DD49}" srcOrd="4" destOrd="0" presId="urn:microsoft.com/office/officeart/2018/2/layout/IconVerticalSolidList"/>
    <dgm:cxn modelId="{D5130A3F-B1BC-4F9C-8F31-2927C4F41226}" type="presParOf" srcId="{CAD7B92A-D213-4908-B64C-304F2139DD49}" destId="{98FE5669-A555-4A41-BC72-C1FE44756CD0}" srcOrd="0" destOrd="0" presId="urn:microsoft.com/office/officeart/2018/2/layout/IconVerticalSolidList"/>
    <dgm:cxn modelId="{9DC0AB38-601D-43E8-992A-D0A19038B553}" type="presParOf" srcId="{CAD7B92A-D213-4908-B64C-304F2139DD49}" destId="{10ED5DEE-77ED-4F1E-9280-15213630D33C}" srcOrd="1" destOrd="0" presId="urn:microsoft.com/office/officeart/2018/2/layout/IconVerticalSolidList"/>
    <dgm:cxn modelId="{76CD9D62-933E-4115-9384-2125271353AF}" type="presParOf" srcId="{CAD7B92A-D213-4908-B64C-304F2139DD49}" destId="{86A3C59E-B15A-4192-B49B-D753BA07D09B}" srcOrd="2" destOrd="0" presId="urn:microsoft.com/office/officeart/2018/2/layout/IconVerticalSolidList"/>
    <dgm:cxn modelId="{46B01761-15AD-40CF-B4DB-AC78B8D9ECCE}" type="presParOf" srcId="{CAD7B92A-D213-4908-B64C-304F2139DD49}" destId="{040DB7DB-1FAB-4C4D-9518-1258177B2027}" srcOrd="3" destOrd="0" presId="urn:microsoft.com/office/officeart/2018/2/layout/IconVerticalSolidList"/>
    <dgm:cxn modelId="{F81DD702-4D07-4B79-9464-5E6DA3D006E0}" type="presParOf" srcId="{81B57AA9-A81E-4070-9903-B5773F8AD760}" destId="{DA30CB91-31EE-472D-9C67-A509FAE08BA0}" srcOrd="5" destOrd="0" presId="urn:microsoft.com/office/officeart/2018/2/layout/IconVerticalSolidList"/>
    <dgm:cxn modelId="{36A23B07-DFB6-46D7-9A28-E6F160367749}" type="presParOf" srcId="{81B57AA9-A81E-4070-9903-B5773F8AD760}" destId="{C41428B6-D9B7-4FCB-A2CF-EF55E155CA48}" srcOrd="6" destOrd="0" presId="urn:microsoft.com/office/officeart/2018/2/layout/IconVerticalSolidList"/>
    <dgm:cxn modelId="{0BA6C0FD-70AE-44BE-8E90-FD0FBEFFAB80}" type="presParOf" srcId="{C41428B6-D9B7-4FCB-A2CF-EF55E155CA48}" destId="{FB93EDAF-EC81-4FC4-B3B8-8E2BFC455BFA}" srcOrd="0" destOrd="0" presId="urn:microsoft.com/office/officeart/2018/2/layout/IconVerticalSolidList"/>
    <dgm:cxn modelId="{6D535253-1248-4125-ADC5-6BBDC50CFB23}" type="presParOf" srcId="{C41428B6-D9B7-4FCB-A2CF-EF55E155CA48}" destId="{05A0158D-F6A5-4FA7-9E0B-BA9A2C817D82}" srcOrd="1" destOrd="0" presId="urn:microsoft.com/office/officeart/2018/2/layout/IconVerticalSolidList"/>
    <dgm:cxn modelId="{66DF7F7B-46BA-4DCA-A622-5BAFFB6AB4C7}" type="presParOf" srcId="{C41428B6-D9B7-4FCB-A2CF-EF55E155CA48}" destId="{C92260E0-C832-4BBF-A8E5-57684D4F6F4E}" srcOrd="2" destOrd="0" presId="urn:microsoft.com/office/officeart/2018/2/layout/IconVerticalSolidList"/>
    <dgm:cxn modelId="{0F217B34-4625-4370-A025-F9F643FB639A}" type="presParOf" srcId="{C41428B6-D9B7-4FCB-A2CF-EF55E155CA48}" destId="{84DE120E-D23C-40F3-A7C4-5B2A9B20D21C}" srcOrd="3" destOrd="0" presId="urn:microsoft.com/office/officeart/2018/2/layout/IconVerticalSolidList"/>
    <dgm:cxn modelId="{8E35B77B-BD2F-4950-9D87-084B080DDC85}" type="presParOf" srcId="{81B57AA9-A81E-4070-9903-B5773F8AD760}" destId="{17AE5118-16C5-4463-A816-FB8B9458AE04}" srcOrd="7" destOrd="0" presId="urn:microsoft.com/office/officeart/2018/2/layout/IconVerticalSolidList"/>
    <dgm:cxn modelId="{3C741234-9A4D-4878-AEC5-304C52126F20}" type="presParOf" srcId="{81B57AA9-A81E-4070-9903-B5773F8AD760}" destId="{34D41AF5-8BF6-461F-98BE-F3F35A07B8E1}" srcOrd="8" destOrd="0" presId="urn:microsoft.com/office/officeart/2018/2/layout/IconVerticalSolidList"/>
    <dgm:cxn modelId="{935A47EB-CFED-4AF4-B2DA-3DDE8C743FC9}" type="presParOf" srcId="{34D41AF5-8BF6-461F-98BE-F3F35A07B8E1}" destId="{C202EDDD-4D5F-4164-A685-4E42A77F9ED1}" srcOrd="0" destOrd="0" presId="urn:microsoft.com/office/officeart/2018/2/layout/IconVerticalSolidList"/>
    <dgm:cxn modelId="{3B2027FB-0AD3-4466-B383-17D94186B43A}" type="presParOf" srcId="{34D41AF5-8BF6-461F-98BE-F3F35A07B8E1}" destId="{27DF292A-67BA-41B6-B32B-BBBE085BAAE8}" srcOrd="1" destOrd="0" presId="urn:microsoft.com/office/officeart/2018/2/layout/IconVerticalSolidList"/>
    <dgm:cxn modelId="{D23534CB-8963-45D3-8E5C-29E085E0E2F2}" type="presParOf" srcId="{34D41AF5-8BF6-461F-98BE-F3F35A07B8E1}" destId="{772F0656-E118-4253-B3F8-3B30326E96BB}" srcOrd="2" destOrd="0" presId="urn:microsoft.com/office/officeart/2018/2/layout/IconVerticalSolidList"/>
    <dgm:cxn modelId="{2FEFE444-0428-4CEE-BF53-F4ECDF3A57D6}" type="presParOf" srcId="{34D41AF5-8BF6-461F-98BE-F3F35A07B8E1}" destId="{05F7DE33-2188-4F10-919B-935FDC2F93FC}" srcOrd="3" destOrd="0" presId="urn:microsoft.com/office/officeart/2018/2/layout/IconVerticalSolidList"/>
    <dgm:cxn modelId="{3FCA5E4F-BF15-47D1-A99F-EA7868D49961}" type="presParOf" srcId="{81B57AA9-A81E-4070-9903-B5773F8AD760}" destId="{4368B05F-A829-4117-9611-26975FFBB1DA}" srcOrd="9" destOrd="0" presId="urn:microsoft.com/office/officeart/2018/2/layout/IconVerticalSolidList"/>
    <dgm:cxn modelId="{C13E1378-D33D-4B95-B240-EBE2E0C5E4B2}" type="presParOf" srcId="{81B57AA9-A81E-4070-9903-B5773F8AD760}" destId="{C3CB9D6D-C3AC-46BE-95D7-D7D85A290640}" srcOrd="10" destOrd="0" presId="urn:microsoft.com/office/officeart/2018/2/layout/IconVerticalSolidList"/>
    <dgm:cxn modelId="{62ADFCE4-1B1E-4627-9C29-6EF0F1A1F7C1}" type="presParOf" srcId="{C3CB9D6D-C3AC-46BE-95D7-D7D85A290640}" destId="{B55CD081-083C-4847-8DAD-2A46E3A5DA0E}" srcOrd="0" destOrd="0" presId="urn:microsoft.com/office/officeart/2018/2/layout/IconVerticalSolidList"/>
    <dgm:cxn modelId="{4F43B9F1-5A85-48B0-8251-E0E1EFD41F84}" type="presParOf" srcId="{C3CB9D6D-C3AC-46BE-95D7-D7D85A290640}" destId="{9EB90327-93DE-401B-80F1-A91053AD88F6}" srcOrd="1" destOrd="0" presId="urn:microsoft.com/office/officeart/2018/2/layout/IconVerticalSolidList"/>
    <dgm:cxn modelId="{8B7534D5-36BF-4B9A-9598-45179A0F659D}" type="presParOf" srcId="{C3CB9D6D-C3AC-46BE-95D7-D7D85A290640}" destId="{F25AF389-9849-483D-AA5E-52DDE3AD40AB}" srcOrd="2" destOrd="0" presId="urn:microsoft.com/office/officeart/2018/2/layout/IconVerticalSolidList"/>
    <dgm:cxn modelId="{3A91356F-B986-43C7-A78B-F61874E0A29D}" type="presParOf" srcId="{C3CB9D6D-C3AC-46BE-95D7-D7D85A290640}" destId="{7EE14E63-797D-4F0E-8B4A-18EE6FDB3C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54288-8F46-324F-A909-B85A2121A832}">
      <dsp:nvSpPr>
        <dsp:cNvPr id="0" name=""/>
        <dsp:cNvSpPr/>
      </dsp:nvSpPr>
      <dsp:spPr>
        <a:xfrm>
          <a:off x="0" y="451573"/>
          <a:ext cx="6833175" cy="73710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Оценить качество и методологическую надежность существующих исследований.</a:t>
          </a:r>
          <a:endParaRPr lang="en-US" sz="1800" kern="1200" dirty="0"/>
        </a:p>
      </dsp:txBody>
      <dsp:txXfrm>
        <a:off x="35982" y="487555"/>
        <a:ext cx="6761211" cy="665136"/>
      </dsp:txXfrm>
    </dsp:sp>
    <dsp:sp modelId="{F17BCFB0-A061-DA41-ADC7-950A0A7ADA4D}">
      <dsp:nvSpPr>
        <dsp:cNvPr id="0" name=""/>
        <dsp:cNvSpPr/>
      </dsp:nvSpPr>
      <dsp:spPr>
        <a:xfrm>
          <a:off x="0" y="1240513"/>
          <a:ext cx="6833175" cy="7371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Определить пробелы в научных знаниях и перспективные направления для дальнейших исследований.</a:t>
          </a:r>
          <a:endParaRPr lang="en-US" sz="1800" kern="1200" dirty="0"/>
        </a:p>
      </dsp:txBody>
      <dsp:txXfrm>
        <a:off x="35982" y="1276495"/>
        <a:ext cx="6761211" cy="665136"/>
      </dsp:txXfrm>
    </dsp:sp>
    <dsp:sp modelId="{4889DC21-C6BC-3145-BBA7-89F4CE2AE021}">
      <dsp:nvSpPr>
        <dsp:cNvPr id="0" name=""/>
        <dsp:cNvSpPr/>
      </dsp:nvSpPr>
      <dsp:spPr>
        <a:xfrm>
          <a:off x="0" y="2029453"/>
          <a:ext cx="6833175" cy="7371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Уточнить ключевые понятия, </a:t>
          </a:r>
          <a:r>
            <a:rPr lang="ru-RU" sz="1800" kern="1200" dirty="0" err="1"/>
            <a:t>операционализации</a:t>
          </a:r>
          <a:r>
            <a:rPr lang="ru-RU" sz="1800" kern="1200" dirty="0"/>
            <a:t> и измерительные инструменты, используемые в области.</a:t>
          </a:r>
          <a:endParaRPr lang="en-US" sz="1800" kern="1200" dirty="0"/>
        </a:p>
      </dsp:txBody>
      <dsp:txXfrm>
        <a:off x="35982" y="2065435"/>
        <a:ext cx="6761211" cy="665136"/>
      </dsp:txXfrm>
    </dsp:sp>
    <dsp:sp modelId="{60412CA2-EDCA-9243-B4A0-42CF8933B259}">
      <dsp:nvSpPr>
        <dsp:cNvPr id="0" name=""/>
        <dsp:cNvSpPr/>
      </dsp:nvSpPr>
      <dsp:spPr>
        <a:xfrm>
          <a:off x="0" y="2818393"/>
          <a:ext cx="6833175" cy="7371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Сопоставить результаты исследований, полученные в разных культурных, возрастных или контекстуальных группах.</a:t>
          </a:r>
          <a:endParaRPr lang="en-US" sz="1800" kern="1200" dirty="0"/>
        </a:p>
      </dsp:txBody>
      <dsp:txXfrm>
        <a:off x="35982" y="2854375"/>
        <a:ext cx="6761211" cy="665136"/>
      </dsp:txXfrm>
    </dsp:sp>
    <dsp:sp modelId="{D4085772-0571-2443-AA9F-B46B89FA11BA}">
      <dsp:nvSpPr>
        <dsp:cNvPr id="0" name=""/>
        <dsp:cNvSpPr/>
      </dsp:nvSpPr>
      <dsp:spPr>
        <a:xfrm>
          <a:off x="0" y="3607333"/>
          <a:ext cx="6833175" cy="7371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Определить основные тенденции исследований в области.</a:t>
          </a:r>
          <a:endParaRPr lang="en-US" sz="1800" kern="1200" dirty="0"/>
        </a:p>
      </dsp:txBody>
      <dsp:txXfrm>
        <a:off x="35982" y="3643315"/>
        <a:ext cx="6761211" cy="665136"/>
      </dsp:txXfrm>
    </dsp:sp>
    <dsp:sp modelId="{0809315C-BEF8-2A4B-8312-A1CF513F820A}">
      <dsp:nvSpPr>
        <dsp:cNvPr id="0" name=""/>
        <dsp:cNvSpPr/>
      </dsp:nvSpPr>
      <dsp:spPr>
        <a:xfrm>
          <a:off x="0" y="4396273"/>
          <a:ext cx="6833175" cy="737100"/>
        </a:xfrm>
        <a:prstGeom prst="roundRect">
          <a:avLst/>
        </a:prstGeom>
        <a:solidFill>
          <a:schemeClr val="accent5">
            <a:hueOff val="-977343"/>
            <a:satOff val="-99103"/>
            <a:lumOff val="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Выявить устойчивые эффекты, закономерности и противоречия в результатах предыдущих работ.</a:t>
          </a:r>
          <a:endParaRPr lang="en-US" sz="1800" kern="1200"/>
        </a:p>
      </dsp:txBody>
      <dsp:txXfrm>
        <a:off x="35982" y="4432255"/>
        <a:ext cx="6761211" cy="665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5747D-4C60-4275-A52A-6661AF4AF9B1}">
      <dsp:nvSpPr>
        <dsp:cNvPr id="0" name=""/>
        <dsp:cNvSpPr/>
      </dsp:nvSpPr>
      <dsp:spPr>
        <a:xfrm>
          <a:off x="0" y="1806"/>
          <a:ext cx="6833175" cy="769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2233E-3D2E-4A6C-AD6E-876275B15AD9}">
      <dsp:nvSpPr>
        <dsp:cNvPr id="0" name=""/>
        <dsp:cNvSpPr/>
      </dsp:nvSpPr>
      <dsp:spPr>
        <a:xfrm>
          <a:off x="232876" y="175020"/>
          <a:ext cx="423411" cy="423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37E19-7BA8-4467-9DAC-3D987F5AF382}">
      <dsp:nvSpPr>
        <dsp:cNvPr id="0" name=""/>
        <dsp:cNvSpPr/>
      </dsp:nvSpPr>
      <dsp:spPr>
        <a:xfrm>
          <a:off x="889164" y="1806"/>
          <a:ext cx="5944010" cy="769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75" tIns="81475" rIns="81475" bIns="81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AND — </a:t>
          </a:r>
          <a:r>
            <a:rPr lang="ru-RU" sz="1900" kern="1200"/>
            <a:t>и → сужает поиск (</a:t>
          </a:r>
          <a:r>
            <a:rPr lang="en-US" sz="1900" kern="1200"/>
            <a:t>play AND self-regulation)</a:t>
          </a:r>
        </a:p>
      </dsp:txBody>
      <dsp:txXfrm>
        <a:off x="889164" y="1806"/>
        <a:ext cx="5944010" cy="769838"/>
      </dsp:txXfrm>
    </dsp:sp>
    <dsp:sp modelId="{C71C106F-5433-4AD8-8C9B-136DA92D8E95}">
      <dsp:nvSpPr>
        <dsp:cNvPr id="0" name=""/>
        <dsp:cNvSpPr/>
      </dsp:nvSpPr>
      <dsp:spPr>
        <a:xfrm>
          <a:off x="0" y="964105"/>
          <a:ext cx="6833175" cy="769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D5AFE-A9A7-4FA7-BA56-0B7F9F311EFD}">
      <dsp:nvSpPr>
        <dsp:cNvPr id="0" name=""/>
        <dsp:cNvSpPr/>
      </dsp:nvSpPr>
      <dsp:spPr>
        <a:xfrm>
          <a:off x="232876" y="1137319"/>
          <a:ext cx="423411" cy="423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36437-5AA6-4395-9C4D-8915C65E2F58}">
      <dsp:nvSpPr>
        <dsp:cNvPr id="0" name=""/>
        <dsp:cNvSpPr/>
      </dsp:nvSpPr>
      <dsp:spPr>
        <a:xfrm>
          <a:off x="889164" y="964105"/>
          <a:ext cx="5944010" cy="769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75" tIns="81475" rIns="81475" bIns="81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 — </a:t>
          </a:r>
          <a:r>
            <a:rPr lang="ru-RU" sz="1900" kern="1200"/>
            <a:t>или → расширяет поиск (</a:t>
          </a:r>
          <a:r>
            <a:rPr lang="en-US" sz="1900" kern="1200"/>
            <a:t>preschool OR kindergarten OR early childhood)</a:t>
          </a:r>
        </a:p>
      </dsp:txBody>
      <dsp:txXfrm>
        <a:off x="889164" y="964105"/>
        <a:ext cx="5944010" cy="769838"/>
      </dsp:txXfrm>
    </dsp:sp>
    <dsp:sp modelId="{98FE5669-A555-4A41-BC72-C1FE44756CD0}">
      <dsp:nvSpPr>
        <dsp:cNvPr id="0" name=""/>
        <dsp:cNvSpPr/>
      </dsp:nvSpPr>
      <dsp:spPr>
        <a:xfrm>
          <a:off x="0" y="1926404"/>
          <a:ext cx="6833175" cy="769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5DEE-77ED-4F1E-9280-15213630D33C}">
      <dsp:nvSpPr>
        <dsp:cNvPr id="0" name=""/>
        <dsp:cNvSpPr/>
      </dsp:nvSpPr>
      <dsp:spPr>
        <a:xfrm>
          <a:off x="232876" y="2099617"/>
          <a:ext cx="423411" cy="423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DB7DB-1FAB-4C4D-9518-1258177B2027}">
      <dsp:nvSpPr>
        <dsp:cNvPr id="0" name=""/>
        <dsp:cNvSpPr/>
      </dsp:nvSpPr>
      <dsp:spPr>
        <a:xfrm>
          <a:off x="889164" y="1926404"/>
          <a:ext cx="5944010" cy="769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75" tIns="81475" rIns="81475" bIns="81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— </a:t>
          </a:r>
          <a:r>
            <a:rPr lang="ru-RU" sz="1900" kern="1200"/>
            <a:t>не→ исключает лишнее (</a:t>
          </a:r>
          <a:r>
            <a:rPr lang="en-US" sz="1900" kern="1200"/>
            <a:t>digital games NOT video)</a:t>
          </a:r>
        </a:p>
      </dsp:txBody>
      <dsp:txXfrm>
        <a:off x="889164" y="1926404"/>
        <a:ext cx="5944010" cy="769838"/>
      </dsp:txXfrm>
    </dsp:sp>
    <dsp:sp modelId="{FB93EDAF-EC81-4FC4-B3B8-8E2BFC455BFA}">
      <dsp:nvSpPr>
        <dsp:cNvPr id="0" name=""/>
        <dsp:cNvSpPr/>
      </dsp:nvSpPr>
      <dsp:spPr>
        <a:xfrm>
          <a:off x="0" y="2888702"/>
          <a:ext cx="6833175" cy="769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0158D-F6A5-4FA7-9E0B-BA9A2C817D82}">
      <dsp:nvSpPr>
        <dsp:cNvPr id="0" name=""/>
        <dsp:cNvSpPr/>
      </dsp:nvSpPr>
      <dsp:spPr>
        <a:xfrm>
          <a:off x="232876" y="3061916"/>
          <a:ext cx="423411" cy="4234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E120E-D23C-40F3-A7C4-5B2A9B20D21C}">
      <dsp:nvSpPr>
        <dsp:cNvPr id="0" name=""/>
        <dsp:cNvSpPr/>
      </dsp:nvSpPr>
      <dsp:spPr>
        <a:xfrm>
          <a:off x="889164" y="2888702"/>
          <a:ext cx="5944010" cy="769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75" tIns="81475" rIns="81475" bIns="81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”…” — </a:t>
          </a:r>
          <a:r>
            <a:rPr lang="ru-RU" sz="1900" kern="1200"/>
            <a:t>точная фраза (“</a:t>
          </a:r>
          <a:r>
            <a:rPr lang="en-US" sz="1900" kern="1200"/>
            <a:t>role play”)</a:t>
          </a:r>
        </a:p>
      </dsp:txBody>
      <dsp:txXfrm>
        <a:off x="889164" y="2888702"/>
        <a:ext cx="5944010" cy="769838"/>
      </dsp:txXfrm>
    </dsp:sp>
    <dsp:sp modelId="{C202EDDD-4D5F-4164-A685-4E42A77F9ED1}">
      <dsp:nvSpPr>
        <dsp:cNvPr id="0" name=""/>
        <dsp:cNvSpPr/>
      </dsp:nvSpPr>
      <dsp:spPr>
        <a:xfrm>
          <a:off x="0" y="3851001"/>
          <a:ext cx="6833175" cy="769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F292A-67BA-41B6-B32B-BBBE085BAAE8}">
      <dsp:nvSpPr>
        <dsp:cNvPr id="0" name=""/>
        <dsp:cNvSpPr/>
      </dsp:nvSpPr>
      <dsp:spPr>
        <a:xfrm>
          <a:off x="232876" y="4024215"/>
          <a:ext cx="423411" cy="4234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7DE33-2188-4F10-919B-935FDC2F93FC}">
      <dsp:nvSpPr>
        <dsp:cNvPr id="0" name=""/>
        <dsp:cNvSpPr/>
      </dsp:nvSpPr>
      <dsp:spPr>
        <a:xfrm>
          <a:off x="889164" y="3851001"/>
          <a:ext cx="5944010" cy="769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75" tIns="81475" rIns="81475" bIns="81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( ) — </a:t>
          </a:r>
          <a:r>
            <a:rPr lang="ru-RU" sz="1900" kern="1200"/>
            <a:t>группировка условий (</a:t>
          </a:r>
          <a:r>
            <a:rPr lang="en-US" sz="1900" kern="1200"/>
            <a:t>play OR “game-based learning”) AND preschool</a:t>
          </a:r>
        </a:p>
      </dsp:txBody>
      <dsp:txXfrm>
        <a:off x="889164" y="3851001"/>
        <a:ext cx="5944010" cy="769838"/>
      </dsp:txXfrm>
    </dsp:sp>
    <dsp:sp modelId="{B55CD081-083C-4847-8DAD-2A46E3A5DA0E}">
      <dsp:nvSpPr>
        <dsp:cNvPr id="0" name=""/>
        <dsp:cNvSpPr/>
      </dsp:nvSpPr>
      <dsp:spPr>
        <a:xfrm>
          <a:off x="0" y="4813300"/>
          <a:ext cx="6833175" cy="769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90327-93DE-401B-80F1-A91053AD88F6}">
      <dsp:nvSpPr>
        <dsp:cNvPr id="0" name=""/>
        <dsp:cNvSpPr/>
      </dsp:nvSpPr>
      <dsp:spPr>
        <a:xfrm>
          <a:off x="232876" y="4986514"/>
          <a:ext cx="423411" cy="4234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14E63-797D-4F0E-8B4A-18EE6FDB3C0A}">
      <dsp:nvSpPr>
        <dsp:cNvPr id="0" name=""/>
        <dsp:cNvSpPr/>
      </dsp:nvSpPr>
      <dsp:spPr>
        <a:xfrm>
          <a:off x="889164" y="4813300"/>
          <a:ext cx="5944010" cy="769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75" tIns="81475" rIns="81475" bIns="81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* — </a:t>
          </a:r>
          <a:r>
            <a:rPr lang="ru-RU" sz="1900" kern="1200"/>
            <a:t>все окончания слова (</a:t>
          </a:r>
          <a:r>
            <a:rPr lang="en-US" sz="1900" kern="1200"/>
            <a:t>regulat* → regulation, regulatory, self-regulation)</a:t>
          </a:r>
        </a:p>
      </dsp:txBody>
      <dsp:txXfrm>
        <a:off x="889164" y="4813300"/>
        <a:ext cx="5944010" cy="769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A00EA-E06A-8943-8762-99D0294478C7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C513-CACE-B847-80DE-45895963C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C513-CACE-B847-80DE-45895963C2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9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C513-CACE-B847-80DE-45895963C2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9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3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0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4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0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2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1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9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ontiersin.org/journals/psychology/articles/10.3389/fpsyg.2019.00303/full#B4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Изображение выглядит как синий, Красочность, Цвет электрик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9FB3F49-F53A-469F-3FAE-66ABD336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7983" r="-1" b="7725"/>
          <a:stretch>
            <a:fillRect/>
          </a:stretch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F45987A-3A2E-45FE-947D-464BBA890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2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0CE84-1BE7-D0EA-A0C4-F0006193D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79701"/>
            <a:ext cx="5536085" cy="23876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" sz="4100" dirty="0">
                <a:solidFill>
                  <a:srgbClr val="FFFFFF"/>
                </a:solidFill>
              </a:rPr>
              <a:t>Как написать систематический обзор и не утонуть в море исследований</a:t>
            </a:r>
            <a:endParaRPr lang="ru-RU" sz="41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91E30-725D-61AA-919E-84F5CA2F4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4227" y="3602038"/>
            <a:ext cx="5536085" cy="1655762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Плотникова Валерия Андреевна</a:t>
            </a:r>
          </a:p>
          <a:p>
            <a:pPr algn="r"/>
            <a:r>
              <a:rPr lang="ru-RU" dirty="0">
                <a:solidFill>
                  <a:srgbClr val="FFFFFF"/>
                </a:solidFill>
              </a:rPr>
              <a:t>научный сотрудник ФНЦ ПММ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779978-F1B9-4E8B-A4EF-28C72FBE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C36E61-C478-4C2F-846E-EBA0DF57D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Красочность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C1F92D-6CB0-2C7E-7027-4CD3DB086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0993" y="4848544"/>
            <a:ext cx="767236" cy="1239237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имвол, Графика, логотип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33ADE893-91CF-5BDF-2923-B438209FA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09600" y="735655"/>
            <a:ext cx="716096" cy="699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6DDCFF-458F-BCB4-F6F8-6B92DC35E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78734" y="355169"/>
            <a:ext cx="1518712" cy="1518712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ка, Шрифт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0EF429C-6CFF-7E9D-7FD5-88EC9E80F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6466" y="654637"/>
            <a:ext cx="1191224" cy="898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1F63ED-2DAF-A12C-1B9C-729D6A6E7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6949" r="6424" b="45359"/>
          <a:stretch>
            <a:fillRect/>
          </a:stretch>
        </p:blipFill>
        <p:spPr bwMode="auto">
          <a:xfrm>
            <a:off x="5898240" y="3654442"/>
            <a:ext cx="1021673" cy="9721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024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5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743F6-635F-ECDC-3D7E-B8F26715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9" y="223665"/>
            <a:ext cx="10634472" cy="2157984"/>
          </a:xfrm>
          <a:noFill/>
        </p:spPr>
        <p:txBody>
          <a:bodyPr/>
          <a:lstStyle/>
          <a:p>
            <a:r>
              <a:rPr lang="ru" sz="6000" dirty="0">
                <a:solidFill>
                  <a:schemeClr val="bg1"/>
                </a:solidFill>
              </a:rPr>
              <a:t>6. Стратегия и процесс поиска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B3A2E-ADF0-3916-7991-6D5C8886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670630"/>
            <a:ext cx="11041743" cy="3425370"/>
          </a:xfrm>
        </p:spPr>
        <p:txBody>
          <a:bodyPr>
            <a:normAutofit lnSpcReduction="10000"/>
          </a:bodyPr>
          <a:lstStyle/>
          <a:p>
            <a:pPr marL="457200" lvl="0" indent="-342900">
              <a:spcBef>
                <a:spcPts val="0"/>
              </a:spcBef>
              <a:buSzPts val="1800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Записываем количество всего найденных статей в каждой базе поиска</a:t>
            </a:r>
          </a:p>
          <a:p>
            <a:pPr marL="457200" lvl="0" indent="-342900">
              <a:spcBef>
                <a:spcPts val="0"/>
              </a:spcBef>
              <a:buSzPts val="1800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Скрининг по названиям и абстрактам </a:t>
            </a:r>
          </a:p>
          <a:p>
            <a:pPr marL="457200" lvl="0" indent="-342900">
              <a:spcBef>
                <a:spcPts val="0"/>
              </a:spcBef>
              <a:buSzPts val="1800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Отбор. Детальное изучение текста статьи</a:t>
            </a:r>
          </a:p>
          <a:p>
            <a:pPr marL="457200" lvl="0" indent="-342900">
              <a:spcBef>
                <a:spcPts val="0"/>
              </a:spcBef>
              <a:buSzPts val="1800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Дополнительный отбор по спискам литературы, другим базам данных</a:t>
            </a:r>
          </a:p>
          <a:p>
            <a:pPr lvl="0">
              <a:spcBef>
                <a:spcPts val="1200"/>
              </a:spcBef>
            </a:pPr>
            <a:endParaRPr lang="ru-RU" dirty="0">
              <a:solidFill>
                <a:schemeClr val="bg1"/>
              </a:solidFill>
            </a:endParaRPr>
          </a:p>
          <a:p>
            <a:pPr lvl="0">
              <a:spcBef>
                <a:spcPts val="1200"/>
              </a:spcBef>
            </a:pPr>
            <a:r>
              <a:rPr lang="ru-RU" b="1" dirty="0">
                <a:solidFill>
                  <a:schemeClr val="bg1"/>
                </a:solidFill>
              </a:rPr>
              <a:t>Ключевые показатели:</a:t>
            </a:r>
          </a:p>
          <a:p>
            <a:pPr marL="457200" lvl="0" indent="-342900">
              <a:spcBef>
                <a:spcPts val="1200"/>
              </a:spcBef>
              <a:buSzPts val="1800"/>
              <a:buChar char="●"/>
            </a:pPr>
            <a:r>
              <a:rPr lang="ru-RU" dirty="0">
                <a:solidFill>
                  <a:schemeClr val="bg1"/>
                </a:solidFill>
              </a:rPr>
              <a:t>сколько, почему и на каком этапе убрали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публикаций из обзора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-RU" dirty="0">
                <a:solidFill>
                  <a:schemeClr val="bg1"/>
                </a:solidFill>
              </a:rPr>
              <a:t>сколько оставили на каждом этапе обзора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9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32D07-2B70-CD6C-603A-B2C66670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6A57A-3C13-A123-52F1-163585718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0A57CE-7941-267D-66D8-4A719828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32" y="0"/>
            <a:ext cx="771080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631BC5-3C67-3107-E13C-F7912952B3AE}"/>
              </a:ext>
            </a:extLst>
          </p:cNvPr>
          <p:cNvSpPr txBox="1"/>
          <p:nvPr/>
        </p:nvSpPr>
        <p:spPr>
          <a:xfrm>
            <a:off x="8766629" y="5148799"/>
            <a:ext cx="3251682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1050" b="0" i="0" dirty="0">
                <a:effectLst/>
                <a:latin typeface="Arial" panose="020B0604020202020204" pitchFamily="34" charset="0"/>
              </a:rPr>
              <a:t>Plotnikova V.A., </a:t>
            </a:r>
            <a:r>
              <a:rPr lang="en" sz="1050" b="0" i="0" dirty="0" err="1">
                <a:effectLst/>
                <a:latin typeface="Arial" panose="020B0604020202020204" pitchFamily="34" charset="0"/>
              </a:rPr>
              <a:t>Veraksa</a:t>
            </a:r>
            <a:r>
              <a:rPr lang="en" sz="1050" b="0" i="0" dirty="0">
                <a:effectLst/>
                <a:latin typeface="Arial" panose="020B0604020202020204" pitchFamily="34" charset="0"/>
              </a:rPr>
              <a:t> A.N., </a:t>
            </a:r>
            <a:r>
              <a:rPr lang="en" sz="1050" b="0" i="0" dirty="0" err="1">
                <a:effectLst/>
                <a:latin typeface="Arial" panose="020B0604020202020204" pitchFamily="34" charset="0"/>
              </a:rPr>
              <a:t>Veraksa</a:t>
            </a:r>
            <a:r>
              <a:rPr lang="en" sz="1050" b="0" i="0" dirty="0">
                <a:effectLst/>
                <a:latin typeface="Arial" panose="020B0604020202020204" pitchFamily="34" charset="0"/>
              </a:rPr>
              <a:t> N.E. Psychological Development of Preschoolers in Project- Based Learning: An Overview of Empirical Research. </a:t>
            </a:r>
            <a:r>
              <a:rPr lang="en" sz="1050" b="0" i="1" dirty="0">
                <a:effectLst/>
                <a:latin typeface="Arial" panose="020B0604020202020204" pitchFamily="34" charset="0"/>
              </a:rPr>
              <a:t>Integration of Education.</a:t>
            </a:r>
            <a:r>
              <a:rPr lang="en" sz="1050" b="0" i="0" dirty="0">
                <a:effectLst/>
                <a:latin typeface="Arial" panose="020B0604020202020204" pitchFamily="34" charset="0"/>
              </a:rPr>
              <a:t> 2023;27(4):611–629. https://</a:t>
            </a:r>
            <a:r>
              <a:rPr lang="en" sz="1050" b="0" i="0" dirty="0" err="1">
                <a:effectLst/>
                <a:latin typeface="Arial" panose="020B0604020202020204" pitchFamily="34" charset="0"/>
              </a:rPr>
              <a:t>doi.org</a:t>
            </a:r>
            <a:r>
              <a:rPr lang="en" sz="1050" b="0" i="0" dirty="0">
                <a:effectLst/>
                <a:latin typeface="Arial" panose="020B0604020202020204" pitchFamily="34" charset="0"/>
              </a:rPr>
              <a:t>/10.15507/1991-9468.113.027.202304.611-629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2301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17E8C-F0FB-2083-2915-B3340F1E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E26B0-27BF-8217-EE50-B7B785FF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BCAF6A-F0AF-336A-1FF1-46382A4A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71" y="148381"/>
            <a:ext cx="6516687" cy="65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95E70-57ED-B9DD-0A62-22954D65A3CB}"/>
              </a:ext>
            </a:extLst>
          </p:cNvPr>
          <p:cNvSpPr txBox="1"/>
          <p:nvPr/>
        </p:nvSpPr>
        <p:spPr>
          <a:xfrm>
            <a:off x="5471014" y="6240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0" i="0" dirty="0">
                <a:solidFill>
                  <a:srgbClr val="282828"/>
                </a:solidFill>
                <a:effectLst/>
                <a:latin typeface="ThinSpaceFallback"/>
              </a:rPr>
              <a:t>PRISMA—study flow diagram.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650FB-E61E-99D0-F3FD-450BDA83C8C1}"/>
              </a:ext>
            </a:extLst>
          </p:cNvPr>
          <p:cNvSpPr txBox="1"/>
          <p:nvPr/>
        </p:nvSpPr>
        <p:spPr>
          <a:xfrm>
            <a:off x="9390517" y="5156316"/>
            <a:ext cx="26398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1100" b="0" i="0" dirty="0" err="1">
                <a:solidFill>
                  <a:srgbClr val="282828"/>
                </a:solidFill>
                <a:effectLst/>
                <a:latin typeface="ThinSpaceFallback"/>
              </a:rPr>
              <a:t>Veraksa</a:t>
            </a:r>
            <a:r>
              <a:rPr lang="en" sz="1100" b="0" i="0" dirty="0">
                <a:solidFill>
                  <a:srgbClr val="282828"/>
                </a:solidFill>
                <a:effectLst/>
                <a:latin typeface="ThinSpaceFallback"/>
              </a:rPr>
              <a:t> AN, Plotnikova VA, Sukhikh VL, Kornienko DS and Rudnova NA (2025) Non-therapeutic play to overcome negative emotional symptoms and improve emotional intelligence in children aged 3–7: a systematic review. </a:t>
            </a:r>
            <a:r>
              <a:rPr lang="en" sz="1100" b="0" i="1" dirty="0">
                <a:solidFill>
                  <a:srgbClr val="282828"/>
                </a:solidFill>
                <a:effectLst/>
                <a:latin typeface="ThinSpaceFallback"/>
              </a:rPr>
              <a:t>Front. Psychol</a:t>
            </a:r>
            <a:r>
              <a:rPr lang="en" sz="1100" b="0" i="0" dirty="0">
                <a:solidFill>
                  <a:srgbClr val="282828"/>
                </a:solidFill>
                <a:effectLst/>
                <a:latin typeface="ThinSpaceFallback"/>
              </a:rPr>
              <a:t>. 16:1475387. </a:t>
            </a:r>
            <a:r>
              <a:rPr lang="en" sz="1100" b="0" i="0" dirty="0" err="1">
                <a:solidFill>
                  <a:srgbClr val="282828"/>
                </a:solidFill>
                <a:effectLst/>
                <a:latin typeface="ThinSpaceFallback"/>
              </a:rPr>
              <a:t>doi</a:t>
            </a:r>
            <a:r>
              <a:rPr lang="en" sz="1100" b="0" i="0" dirty="0">
                <a:solidFill>
                  <a:srgbClr val="282828"/>
                </a:solidFill>
                <a:effectLst/>
                <a:latin typeface="ThinSpaceFallback"/>
              </a:rPr>
              <a:t>: 10.3389/fpsyg.2025.1475387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537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E6C9EF-57EC-0F82-6E1D-4D043858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807B6-59C0-E0D8-421A-36ED56F5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ECD-4BF1-C130-2C42-324C9E23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3F9E01-31CE-C1A3-439A-90FE1659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61" y="218779"/>
            <a:ext cx="7044078" cy="52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DB675-7BD5-E645-1F97-34F6673BD176}"/>
              </a:ext>
            </a:extLst>
          </p:cNvPr>
          <p:cNvSpPr txBox="1"/>
          <p:nvPr/>
        </p:nvSpPr>
        <p:spPr>
          <a:xfrm>
            <a:off x="2467429" y="57269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i="0" dirty="0">
                <a:solidFill>
                  <a:srgbClr val="282828"/>
                </a:solidFill>
                <a:effectLst/>
                <a:latin typeface="ThinSpaceFallback"/>
              </a:rPr>
              <a:t>Figure 1</a:t>
            </a:r>
            <a:r>
              <a:rPr lang="en" b="0" i="0" dirty="0">
                <a:solidFill>
                  <a:srgbClr val="282828"/>
                </a:solidFill>
                <a:effectLst/>
                <a:latin typeface="ThinSpaceFallback"/>
              </a:rPr>
              <a:t>. Summary of literature search, adapted from PRISMA (</a:t>
            </a:r>
            <a:r>
              <a:rPr lang="en" b="0" i="0" u="none" strike="noStrike" dirty="0">
                <a:effectLst/>
                <a:latin typeface="ThinSpaceFallback"/>
                <a:hlinkClick r:id="rId4"/>
              </a:rPr>
              <a:t>Moher et al., 2009</a:t>
            </a:r>
            <a:r>
              <a:rPr lang="en" b="0" i="0" dirty="0">
                <a:solidFill>
                  <a:srgbClr val="282828"/>
                </a:solidFill>
                <a:effectLst/>
                <a:latin typeface="ThinSpaceFallback"/>
              </a:rPr>
              <a:t>).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DAA22-0A55-0694-589D-31B03F492A62}"/>
              </a:ext>
            </a:extLst>
          </p:cNvPr>
          <p:cNvSpPr txBox="1"/>
          <p:nvPr/>
        </p:nvSpPr>
        <p:spPr>
          <a:xfrm>
            <a:off x="5799836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1200" b="0" i="0" dirty="0">
                <a:solidFill>
                  <a:srgbClr val="282828"/>
                </a:solidFill>
                <a:effectLst/>
                <a:latin typeface="ThinSpaceFallback"/>
              </a:rPr>
              <a:t>Durand F, Isaac C and Januel D (2019) Emotional Memory in Post-traumatic Stress Disorder: A Systematic PRISMA Review of Controlled Studies. </a:t>
            </a:r>
            <a:r>
              <a:rPr lang="en" sz="1200" b="0" i="1" dirty="0">
                <a:solidFill>
                  <a:srgbClr val="282828"/>
                </a:solidFill>
                <a:effectLst/>
                <a:latin typeface="ThinSpaceFallback"/>
              </a:rPr>
              <a:t>Front. Psychol.</a:t>
            </a:r>
            <a:r>
              <a:rPr lang="en" sz="1200" b="0" i="0" dirty="0">
                <a:solidFill>
                  <a:srgbClr val="282828"/>
                </a:solidFill>
                <a:effectLst/>
                <a:latin typeface="ThinSpaceFallback"/>
              </a:rPr>
              <a:t> 10:303. </a:t>
            </a:r>
            <a:r>
              <a:rPr lang="en" sz="1200" b="0" i="0" dirty="0" err="1">
                <a:solidFill>
                  <a:srgbClr val="282828"/>
                </a:solidFill>
                <a:effectLst/>
                <a:latin typeface="ThinSpaceFallback"/>
              </a:rPr>
              <a:t>doi</a:t>
            </a:r>
            <a:r>
              <a:rPr lang="en" sz="1200" b="0" i="0" dirty="0">
                <a:solidFill>
                  <a:srgbClr val="282828"/>
                </a:solidFill>
                <a:effectLst/>
                <a:latin typeface="ThinSpaceFallback"/>
              </a:rPr>
              <a:t>: 10.3389/fpsyg.2019.00303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250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421F2-23E2-8845-7927-452D83D8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0F71F-DA25-4A55-71DE-B391E027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 descr="Изображение выглядит как текст, снимок экрана, число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5C2046-FC82-3547-B6FE-90BD79555B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8246" y="-10858"/>
            <a:ext cx="8033753" cy="6868858"/>
          </a:xfrm>
          <a:prstGeom prst="rect">
            <a:avLst/>
          </a:prstGeom>
        </p:spPr>
      </p:pic>
      <p:sp useBgFill="1">
        <p:nvSpPr>
          <p:cNvPr id="5" name="Заголовок 1">
            <a:extLst>
              <a:ext uri="{FF2B5EF4-FFF2-40B4-BE49-F238E27FC236}">
                <a16:creationId xmlns:a16="http://schemas.microsoft.com/office/drawing/2014/main" id="{1DE5B542-7007-CE71-11FD-5AF363CD7B57}"/>
              </a:ext>
            </a:extLst>
          </p:cNvPr>
          <p:cNvSpPr txBox="1">
            <a:spLocks/>
          </p:cNvSpPr>
          <p:nvPr/>
        </p:nvSpPr>
        <p:spPr>
          <a:xfrm>
            <a:off x="381002" y="2304608"/>
            <a:ext cx="3964251" cy="2237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" sz="3100" dirty="0"/>
              <a:t>7. Оценка методологического качества исследований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31086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E5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2EBF6-CC07-74B7-D009-48E9E10B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4505379"/>
            <a:ext cx="10634472" cy="215798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Руководства и чек-листы для систематического обзора в рамках </a:t>
            </a:r>
            <a:r>
              <a:rPr lang="en-US" sz="3200" dirty="0">
                <a:solidFill>
                  <a:schemeClr val="bg1"/>
                </a:solidFill>
              </a:rPr>
              <a:t>PRISMA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Изображение выглядит как шаблон, шов, пиксел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C647E6-C018-34AC-33B8-E9E6014D9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767" y="397837"/>
            <a:ext cx="4418465" cy="4418465"/>
          </a:xfrm>
        </p:spPr>
      </p:pic>
    </p:spTree>
    <p:extLst>
      <p:ext uri="{BB962C8B-B14F-4D97-AF65-F5344CB8AC3E}">
        <p14:creationId xmlns:p14="http://schemas.microsoft.com/office/powerpoint/2010/main" val="199851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ADFC5-5E47-21DE-C039-56D2A1B0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E1328-01BB-E420-60FF-6CB58939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AC830E-31B8-6745-5B22-F421B8FA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0"/>
            <a:ext cx="10885714" cy="68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5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Изображение выглядит как синий, Красочность, Цвет электрик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8B78A3-C601-A897-121D-152A5AB0E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</a:blip>
          <a:srcRect t="7994" b="7737"/>
          <a:stretch>
            <a:fillRect/>
          </a:stretch>
        </p:blipFill>
        <p:spPr>
          <a:xfrm>
            <a:off x="20" y="13"/>
            <a:ext cx="12191980" cy="685798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2031672-7B78-7EBF-1E5B-0061489E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64" y="515252"/>
            <a:ext cx="10634472" cy="2157984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F64BA3E-5B36-33B4-742D-82B27E1A3B72}"/>
              </a:ext>
            </a:extLst>
          </p:cNvPr>
          <p:cNvSpPr/>
          <p:nvPr/>
        </p:nvSpPr>
        <p:spPr bwMode="auto">
          <a:xfrm>
            <a:off x="4179610" y="2378594"/>
            <a:ext cx="3800723" cy="64008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875AB3-0B7A-2FCD-86F5-7D36C486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69107" y="2454144"/>
            <a:ext cx="495325" cy="488975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8C51717-B914-B910-48E8-068868741DF8}"/>
              </a:ext>
            </a:extLst>
          </p:cNvPr>
          <p:cNvSpPr txBox="1"/>
          <p:nvPr/>
        </p:nvSpPr>
        <p:spPr bwMode="auto">
          <a:xfrm>
            <a:off x="4954535" y="2541509"/>
            <a:ext cx="2926404" cy="314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800" b="1" dirty="0" err="1">
                <a:solidFill>
                  <a:schemeClr val="bg1"/>
                </a:solidFill>
                <a:latin typeface="Inter"/>
              </a:rPr>
              <a:t>ler.shinelis@yandex.ru</a:t>
            </a:r>
            <a:endParaRPr sz="1800" b="1" dirty="0">
              <a:solidFill>
                <a:schemeClr val="bg1"/>
              </a:solidFill>
              <a:latin typeface="Inter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9D5086-C356-849B-FF17-DF9916446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24582" y="5812403"/>
            <a:ext cx="861091" cy="72622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снимок экрана, вод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6E5395-B436-32C6-CF9E-E6B72D1DE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9137" y="489855"/>
            <a:ext cx="3895296" cy="84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43364-1FD7-1DFF-6156-7E79BD84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85" y="2582237"/>
            <a:ext cx="11230429" cy="2157984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FFFFFF"/>
                </a:solidFill>
              </a:rPr>
              <a:t>Хороший систематический обзор - это инвестиция: он формирует теоретический каркас, к которому вы будете возвращаться снова и снова</a:t>
            </a:r>
            <a:br>
              <a:rPr lang="ru-RU" sz="4800" dirty="0">
                <a:solidFill>
                  <a:srgbClr val="FFFFFF"/>
                </a:solidFill>
              </a:rPr>
            </a:br>
            <a:endParaRPr lang="ru-RU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4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75" descr="Увеличительное стекло, показывающее снижение производительности">
            <a:extLst>
              <a:ext uri="{FF2B5EF4-FFF2-40B4-BE49-F238E27FC236}">
                <a16:creationId xmlns:a16="http://schemas.microsoft.com/office/drawing/2014/main" id="{392DC3DC-B577-76A5-CA55-C20D23A238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10" r="-1" b="14499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22C8D-54E7-34C2-F507-0E7A3C37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250879"/>
            <a:ext cx="3964251" cy="2237925"/>
          </a:xfrm>
        </p:spPr>
        <p:txBody>
          <a:bodyPr>
            <a:normAutofit/>
          </a:bodyPr>
          <a:lstStyle/>
          <a:p>
            <a:r>
              <a:rPr lang="ru" dirty="0"/>
              <a:t>Система PRISMA</a:t>
            </a:r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06C34-1D26-3126-FC16-14CEA30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626908"/>
            <a:ext cx="3964250" cy="247003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900" dirty="0">
                <a:highlight>
                  <a:srgbClr val="FFFFFF"/>
                </a:highlight>
              </a:rPr>
              <a:t>Руководство </a:t>
            </a:r>
            <a:r>
              <a:rPr lang="en" sz="1900" dirty="0">
                <a:highlight>
                  <a:srgbClr val="FFFFFF"/>
                </a:highlight>
              </a:rPr>
              <a:t>Preferred Reporting Items for Systematic Reviews and Meta-Analyses </a:t>
            </a:r>
            <a:r>
              <a:rPr lang="ru-RU" sz="1900" dirty="0">
                <a:highlight>
                  <a:srgbClr val="FFFFFF"/>
                </a:highlight>
              </a:rPr>
              <a:t>разработано, чтобы помочь авторам систематических обзоров прозрачно сообщать о том, почему был проведен обзор, что именно сделали авторы и что было обнаружено.</a:t>
            </a:r>
          </a:p>
          <a:p>
            <a:pPr>
              <a:lnSpc>
                <a:spcPct val="90000"/>
              </a:lnSpc>
            </a:pPr>
            <a:endParaRPr lang="ru-RU" sz="19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94756-6FA3-217A-8899-284A236141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694" y="1032261"/>
            <a:ext cx="6588977" cy="47934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5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BAD61026-5A1A-DF49-D58E-C8FA0A7D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68" y="2227878"/>
            <a:ext cx="4441377" cy="2157984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en-US" dirty="0" err="1"/>
              <a:t>Цель</a:t>
            </a:r>
            <a:r>
              <a:rPr lang="en-US" dirty="0"/>
              <a:t> </a:t>
            </a:r>
            <a:r>
              <a:rPr lang="en-US" dirty="0" err="1"/>
              <a:t>обзора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A3AED-1A0C-47B3-5541-3D99FFAA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TextBox 6">
            <a:extLst>
              <a:ext uri="{FF2B5EF4-FFF2-40B4-BE49-F238E27FC236}">
                <a16:creationId xmlns:a16="http://schemas.microsoft.com/office/drawing/2014/main" id="{949C78A3-143C-B27C-7C2D-DBFCF872C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210745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19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70D75-77E3-10A2-041B-F11EA700A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53173-8A8C-0B29-9F6E-77CEBDE4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50" y="-100583"/>
            <a:ext cx="10708489" cy="2157984"/>
          </a:xfrm>
          <a:noFill/>
        </p:spPr>
        <p:txBody>
          <a:bodyPr/>
          <a:lstStyle/>
          <a:p>
            <a:r>
              <a:rPr lang="ru-RU" dirty="0"/>
              <a:t>2. Критерии отбора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E7B83-670D-FF9F-9824-468307BD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C28F7311-3987-0C0B-592F-423C3E91A128}"/>
              </a:ext>
            </a:extLst>
          </p:cNvPr>
          <p:cNvSpPr txBox="1">
            <a:spLocks/>
          </p:cNvSpPr>
          <p:nvPr/>
        </p:nvSpPr>
        <p:spPr>
          <a:xfrm>
            <a:off x="603123" y="1996957"/>
            <a:ext cx="9977791" cy="3882634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Тематическое соответствие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Характеристики выборки 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Тип публикации </a:t>
            </a:r>
            <a:r>
              <a:rPr lang="ru-RU" i="1" dirty="0"/>
              <a:t>(обзор, эмпирическое исследование, теоретическая работа и </a:t>
            </a:r>
            <a:r>
              <a:rPr lang="ru-RU" i="1" dirty="0" err="1"/>
              <a:t>тд</a:t>
            </a:r>
            <a:r>
              <a:rPr lang="ru-RU" i="1" dirty="0"/>
              <a:t>.)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Методы </a:t>
            </a:r>
            <a:r>
              <a:rPr lang="ru-RU" i="1" dirty="0"/>
              <a:t>(количественные, качественные, смешанные и </a:t>
            </a:r>
            <a:r>
              <a:rPr lang="ru-RU" i="1" dirty="0" err="1"/>
              <a:t>тд</a:t>
            </a:r>
            <a:r>
              <a:rPr lang="ru-RU" i="1" dirty="0"/>
              <a:t>.)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Методологические требования </a:t>
            </a:r>
            <a:r>
              <a:rPr lang="ru-RU" i="1" dirty="0"/>
              <a:t>(наличие описания выборки, статистический анализ, контроль смешивающих факторов и </a:t>
            </a:r>
            <a:r>
              <a:rPr lang="ru-RU" i="1" dirty="0" err="1"/>
              <a:t>тд</a:t>
            </a:r>
            <a:r>
              <a:rPr lang="ru-RU" i="1" dirty="0"/>
              <a:t>.)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Временные рамки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Доступ к тексту, язык рукописи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dirty="0"/>
              <a:t>…</a:t>
            </a:r>
          </a:p>
          <a:p>
            <a:pPr marL="457200">
              <a:spcBef>
                <a:spcPts val="1200"/>
              </a:spcBef>
              <a:spcAft>
                <a:spcPts val="1200"/>
              </a:spcAft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503A5-DB1F-C5F7-E154-3AA8D8013303}"/>
              </a:ext>
            </a:extLst>
          </p:cNvPr>
          <p:cNvSpPr txBox="1"/>
          <p:nvPr/>
        </p:nvSpPr>
        <p:spPr>
          <a:xfrm>
            <a:off x="986971" y="8157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52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DF41B-87F7-F6E1-A5A5-E4B204FAE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C4C5F-2CBA-6A0A-7024-2AD751A3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79527"/>
            <a:ext cx="7876779" cy="2157984"/>
          </a:xfrm>
          <a:noFill/>
        </p:spPr>
        <p:txBody>
          <a:bodyPr/>
          <a:lstStyle/>
          <a:p>
            <a:r>
              <a:rPr lang="ru-RU" dirty="0"/>
              <a:t>3. Критерии исключения</a:t>
            </a:r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988D649B-07ED-2DE2-5BCA-86FCB4ABE7F8}"/>
              </a:ext>
            </a:extLst>
          </p:cNvPr>
          <p:cNvSpPr txBox="1">
            <a:spLocks/>
          </p:cNvSpPr>
          <p:nvPr/>
        </p:nvSpPr>
        <p:spPr>
          <a:xfrm>
            <a:off x="335708" y="3429000"/>
            <a:ext cx="7394248" cy="3882634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-RU" dirty="0"/>
              <a:t>Работы без эмпирических данных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-RU" dirty="0"/>
              <a:t>Тип публикации (диссертация, тезисы и </a:t>
            </a:r>
            <a:r>
              <a:rPr lang="ru-RU" dirty="0" err="1"/>
              <a:t>тд</a:t>
            </a:r>
            <a:r>
              <a:rPr lang="ru-RU" dirty="0"/>
              <a:t>.)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-RU" dirty="0"/>
              <a:t>Дублирующиеся публикации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-RU" dirty="0"/>
              <a:t>Минимальный порог выборки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-RU" dirty="0"/>
              <a:t>….</a:t>
            </a:r>
          </a:p>
          <a:p>
            <a:pPr marL="457200">
              <a:spcBef>
                <a:spcPts val="1200"/>
              </a:spcBef>
              <a:spcAft>
                <a:spcPts val="1200"/>
              </a:spcAft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09D8B-6A6E-B2A4-E497-B40933C19068}"/>
              </a:ext>
            </a:extLst>
          </p:cNvPr>
          <p:cNvSpPr txBox="1"/>
          <p:nvPr/>
        </p:nvSpPr>
        <p:spPr>
          <a:xfrm>
            <a:off x="986971" y="8157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779C29-8A56-8F35-F489-B4E856986C97}"/>
              </a:ext>
            </a:extLst>
          </p:cNvPr>
          <p:cNvSpPr/>
          <p:nvPr/>
        </p:nvSpPr>
        <p:spPr>
          <a:xfrm>
            <a:off x="7493056" y="3292355"/>
            <a:ext cx="4833257" cy="3882633"/>
          </a:xfrm>
          <a:prstGeom prst="rect">
            <a:avLst/>
          </a:prstGeom>
          <a:solidFill>
            <a:srgbClr val="07549E"/>
          </a:solidFill>
          <a:ln>
            <a:solidFill>
              <a:srgbClr val="4549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 descr="Изображение выглядит как текст, Публикация, Книжная обложка, рома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9CA778-9816-0B41-E837-B2C33CFD3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3397" y="-12729"/>
            <a:ext cx="4858603" cy="4352500"/>
          </a:xfrm>
        </p:spPr>
      </p:pic>
    </p:spTree>
    <p:extLst>
      <p:ext uri="{BB962C8B-B14F-4D97-AF65-F5344CB8AC3E}">
        <p14:creationId xmlns:p14="http://schemas.microsoft.com/office/powerpoint/2010/main" val="9479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BBF02-999A-6746-EBD3-219FBD39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96237"/>
            <a:ext cx="10634472" cy="2157984"/>
          </a:xfrm>
        </p:spPr>
        <p:txBody>
          <a:bodyPr/>
          <a:lstStyle/>
          <a:p>
            <a:r>
              <a:rPr lang="ru" dirty="0"/>
              <a:t>4. Ключевые слова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79D53-58FF-0C30-BF1F-E5D6C99A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454221"/>
            <a:ext cx="10506991" cy="2572721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2-5 слов в запросе + логические операторы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несколько комбинаций ключевых слов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ключевые слова подбираются так, чтобы в базе данных поиска было приемлемое количество публикаций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40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6AC28-65B2-C310-448B-15C14162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350008"/>
            <a:ext cx="5308600" cy="2157984"/>
          </a:xfrm>
        </p:spPr>
        <p:txBody>
          <a:bodyPr/>
          <a:lstStyle/>
          <a:p>
            <a:r>
              <a:rPr lang="ru" dirty="0"/>
              <a:t>Базовые логические операторы</a:t>
            </a:r>
            <a:endParaRPr lang="ru-RU" dirty="0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F7BDFFA1-1546-2C0F-B502-C19ADA498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539986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18E0BD48-B199-760F-CAEF-ACB4188C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8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41A0B-9CE8-C9B0-3CF6-E180535F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52" y="664449"/>
            <a:ext cx="4806320" cy="2157984"/>
          </a:xfrm>
        </p:spPr>
        <p:txBody>
          <a:bodyPr/>
          <a:lstStyle/>
          <a:p>
            <a:r>
              <a:rPr lang="ru" dirty="0"/>
              <a:t>5. Базы данных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336C6-0A64-94D4-EDBB-67D7BD2F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52" y="3061348"/>
            <a:ext cx="10506991" cy="2572721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en" dirty="0"/>
              <a:t>PubMed</a:t>
            </a:r>
          </a:p>
          <a:p>
            <a:pPr lvl="0">
              <a:spcBef>
                <a:spcPts val="1200"/>
              </a:spcBef>
            </a:pPr>
            <a:r>
              <a:rPr lang="en" dirty="0"/>
              <a:t>ScienceDirect</a:t>
            </a:r>
          </a:p>
          <a:p>
            <a:pPr lvl="0">
              <a:spcBef>
                <a:spcPts val="1200"/>
              </a:spcBef>
            </a:pPr>
            <a:r>
              <a:rPr lang="en" dirty="0"/>
              <a:t>Google Scholar</a:t>
            </a:r>
          </a:p>
          <a:p>
            <a:pPr lvl="0">
              <a:spcBef>
                <a:spcPts val="1200"/>
              </a:spcBef>
            </a:pPr>
            <a:r>
              <a:rPr lang="en" dirty="0" err="1"/>
              <a:t>Elibrary</a:t>
            </a:r>
            <a:endParaRPr lang="en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" dirty="0"/>
              <a:t>Web of Science / Scopus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40B507-C33C-01EA-1F57-F59B985F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65" y="1127864"/>
            <a:ext cx="6876132" cy="44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00926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585</Words>
  <Application>Microsoft Macintosh PowerPoint</Application>
  <PresentationFormat>Широкоэкранный</PresentationFormat>
  <Paragraphs>65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Aptos</vt:lpstr>
      <vt:lpstr>Arial</vt:lpstr>
      <vt:lpstr>Inter</vt:lpstr>
      <vt:lpstr>Seaford</vt:lpstr>
      <vt:lpstr>ThinSpaceFallback</vt:lpstr>
      <vt:lpstr>LevelVTI</vt:lpstr>
      <vt:lpstr>Как написать систематический обзор и не утонуть в море исследований</vt:lpstr>
      <vt:lpstr>Хороший систематический обзор - это инвестиция: он формирует теоретический каркас, к которому вы будете возвращаться снова и снова </vt:lpstr>
      <vt:lpstr>Система PRISMA</vt:lpstr>
      <vt:lpstr>1. Цель обзора</vt:lpstr>
      <vt:lpstr>2. Критерии отбора</vt:lpstr>
      <vt:lpstr>3. Критерии исключения</vt:lpstr>
      <vt:lpstr>4. Ключевые слова</vt:lpstr>
      <vt:lpstr>Базовые логические операторы</vt:lpstr>
      <vt:lpstr>5. Базы данных</vt:lpstr>
      <vt:lpstr>6. Стратегия и процесс поиска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Руководства и чек-листы для систематического обзора в рамках PRISMA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Валерия Шинелис</dc:creator>
  <cp:lastModifiedBy>Валерия Шинелис</cp:lastModifiedBy>
  <cp:revision>2</cp:revision>
  <dcterms:created xsi:type="dcterms:W3CDTF">2025-12-14T18:26:27Z</dcterms:created>
  <dcterms:modified xsi:type="dcterms:W3CDTF">2025-12-15T09:23:10Z</dcterms:modified>
</cp:coreProperties>
</file>